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7" r:id="rId3"/>
    <p:sldId id="275" r:id="rId4"/>
    <p:sldId id="276" r:id="rId5"/>
    <p:sldId id="265" r:id="rId6"/>
    <p:sldId id="279" r:id="rId7"/>
    <p:sldId id="281" r:id="rId8"/>
    <p:sldId id="282" r:id="rId9"/>
    <p:sldId id="283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C3DD"/>
    <a:srgbClr val="AAE4F0"/>
    <a:srgbClr val="244357"/>
    <a:srgbClr val="00CC99"/>
    <a:srgbClr val="F5F5F5"/>
    <a:srgbClr val="33CCCC"/>
    <a:srgbClr val="E1E1E1"/>
    <a:srgbClr val="F6F5F5"/>
    <a:srgbClr val="D4D4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363" autoAdjust="0"/>
  </p:normalViewPr>
  <p:slideViewPr>
    <p:cSldViewPr snapToGrid="0">
      <p:cViewPr>
        <p:scale>
          <a:sx n="70" d="100"/>
          <a:sy n="70" d="100"/>
        </p:scale>
        <p:origin x="-49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4EE9B59-2F5A-4986-BAAF-4FD8459840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37349EB2-FAC9-4CA2-A12B-6A297F7CC7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5481666-D0D1-462E-A03F-D45BBA200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6D08F-026E-4936-8780-45C79A0E2939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D15B901-0092-4C8A-A075-B387DE0B0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3E7636A-A97C-4B8A-94B9-BA93BE1B0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B6539-69B4-4214-8CDE-DE09EE95E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953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C7473C2-0D78-460B-8F1C-67DC2F08D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A033A89E-A63E-442E-A730-DEE8BCFBE9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12987AA-D663-4360-ADF3-5FAA7B8B6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6D08F-026E-4936-8780-45C79A0E2939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857621F-157F-4043-80A5-D1A3FAFE4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16FCF9B-54EA-4375-841C-4010C173F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B6539-69B4-4214-8CDE-DE09EE95E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320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0FBE4D3F-C0D0-4E7E-9458-E36C18D7B9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2A8F167-E652-4E2E-94EE-AB4DD05CB5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D3C6F02-25EA-440C-8462-09B0C8F4F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6D08F-026E-4936-8780-45C79A0E2939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B94A75B-5435-4EE9-80A7-759342AA8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731906F-5586-4808-82B9-06CC129AB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B6539-69B4-4214-8CDE-DE09EE95E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38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8FE56BC-4508-4CC4-B07C-45B765353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1DE72D5-AB96-414B-81F2-52845F0CBE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6BDC816-6A6A-4EAB-874A-686B22A7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6D08F-026E-4936-8780-45C79A0E2939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4B3AEDC-457E-4855-93AC-743A58B3F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803290E-A404-4873-96C0-1F33A878B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B6539-69B4-4214-8CDE-DE09EE95E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04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E37892D-B02E-446E-BE57-1E3F1417E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70F18CA-60FD-47B1-9EF3-2287F841E0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FD62025-22AB-4400-9644-F01E2C558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6D08F-026E-4936-8780-45C79A0E2939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0008488-FEEF-464E-AE9A-E93052480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654985B-1E84-4F69-A805-894243F4C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B6539-69B4-4214-8CDE-DE09EE95E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574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6A3E4E7-735B-4F56-9293-D94377EAC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76607DD-54C3-4EDA-AB7A-B62907AD0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C8F5AA8C-E689-47DF-8FF2-6FB5E8C2BD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9E2146E-F68F-463E-8725-6D5D2A480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6D08F-026E-4936-8780-45C79A0E2939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BE99AA5-CDD8-4065-88E4-3C2A2A97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BF2757A-5F15-45EF-89AF-7C55386D8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B6539-69B4-4214-8CDE-DE09EE95E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512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44088A2-FD87-4E31-877A-40AE96764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8022B65-F797-4E15-94E2-2807B5412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74E96182-D3C0-44CA-B404-9C508C7F44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A8F486F8-6617-4509-A132-841824939E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C07309EA-AB6B-4E9A-89F3-ECCDBA2960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60AC0579-406A-461B-B7E3-117230E32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6D08F-026E-4936-8780-45C79A0E2939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1119214B-945C-4926-84D7-C860508CB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0FEFCD6F-74D2-483E-B0DA-3544C8941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B6539-69B4-4214-8CDE-DE09EE95E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659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419F611-FC2E-4730-9906-8D4369D7D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E39BE013-C91D-4586-B012-92582CA2D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6D08F-026E-4936-8780-45C79A0E2939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29689E2F-1B0F-4B4E-A4F5-B5303E3BE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68F42EE7-1F0E-4B78-961C-CCDD82D2E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B6539-69B4-4214-8CDE-DE09EE95E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66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ED71A2A7-542F-47D4-9B7F-140E9B834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6D08F-026E-4936-8780-45C79A0E2939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84DE642A-0092-4A7B-9837-2C3BA4608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87F016FB-132B-41C9-8C13-F2C8C11D1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B6539-69B4-4214-8CDE-DE09EE95E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077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BCC09AF-627B-42C6-8820-0DDE2E88F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AF522EA-3C6B-4577-AD1D-8187145D8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FB1F04FC-805E-484C-B616-6414F2879F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C95B5B4-BCF5-49AC-8662-0318CA794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6D08F-026E-4936-8780-45C79A0E2939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A9B275D-CD1A-4FF9-B1C9-711F140F1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04E2790-E333-4BE9-A0D6-23D3FA478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B6539-69B4-4214-8CDE-DE09EE95E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079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8278D54-105D-4307-9FBD-B0E90B21F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B3BCA2DA-D667-4C6E-B32D-EB55899E65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BABE0E00-259D-4D38-951A-8BB07FFE02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991FD38-1A89-429B-B79D-B3E35E3D8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6D08F-026E-4936-8780-45C79A0E2939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AF86A8B-2FDB-4963-A423-640EEC549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E14CEB1-02DB-45E2-9FAA-5824BF689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B6539-69B4-4214-8CDE-DE09EE95E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259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565E608-AB91-4069-A4EB-2FFCDD3D4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1C3B722-86C1-485C-BE50-398662D2D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E7FCCD4-6775-4096-A22A-ED7CD45DD7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6D08F-026E-4936-8780-45C79A0E2939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136B970-1F6F-4771-95D9-42301F7847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10281FB-6E60-4D8F-A8F5-DADE52CFAE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B6539-69B4-4214-8CDE-DE09EE95E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229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10" Type="http://schemas.openxmlformats.org/officeDocument/2006/relationships/image" Target="../media/image8.sv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12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1.png"/><Relationship Id="rId10" Type="http://schemas.openxmlformats.org/officeDocument/2006/relationships/image" Target="../media/image10.jpeg"/><Relationship Id="rId4" Type="http://schemas.openxmlformats.org/officeDocument/2006/relationships/image" Target="../media/image7.pn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svg"/><Relationship Id="rId7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4.svg"/><Relationship Id="rId7" Type="http://schemas.openxmlformats.org/officeDocument/2006/relationships/image" Target="../media/image3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10.jpeg"/><Relationship Id="rId4" Type="http://schemas.openxmlformats.org/officeDocument/2006/relationships/image" Target="../media/image30.jpe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4.svg"/><Relationship Id="rId7" Type="http://schemas.openxmlformats.org/officeDocument/2006/relationships/image" Target="../media/image4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F4C3865-AF59-490A-BE08-9E2572759929}"/>
              </a:ext>
            </a:extLst>
          </p:cNvPr>
          <p:cNvSpPr/>
          <p:nvPr/>
        </p:nvSpPr>
        <p:spPr>
          <a:xfrm>
            <a:off x="-213360" y="-213360"/>
            <a:ext cx="12405360" cy="7071360"/>
          </a:xfrm>
          <a:prstGeom prst="rect">
            <a:avLst/>
          </a:prstGeom>
          <a:solidFill>
            <a:srgbClr val="244357"/>
          </a:solidFill>
          <a:ln>
            <a:solidFill>
              <a:srgbClr val="2443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701B0D9-3EE4-4A49-A55E-1A3178B483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66" y="3627120"/>
            <a:ext cx="7482834" cy="32416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6DB21450-20E0-4389-A33B-1B2D28EC25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584" y="4773452"/>
            <a:ext cx="2017270" cy="2020599"/>
          </a:xfrm>
          <a:prstGeom prst="roundRect">
            <a:avLst>
              <a:gd name="adj" fmla="val 17423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/>
            </a:outerShdw>
            <a:reflection stA="0" endPos="65000" dist="50800" dir="5400000" sy="-100000" algn="bl" rotWithShape="0"/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 prst="slope"/>
            <a:contourClr>
              <a:srgbClr val="969696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D654501-31FF-43CC-A569-0819718BEA66}"/>
              </a:ext>
            </a:extLst>
          </p:cNvPr>
          <p:cNvSpPr txBox="1"/>
          <p:nvPr/>
        </p:nvSpPr>
        <p:spPr>
          <a:xfrm>
            <a:off x="367357" y="1251752"/>
            <a:ext cx="112439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Формирование компетенций естественнонаучной грамотности учащихся через реализацию дополнительных общеразвивающих программ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A2B81CA-9F20-4973-9B99-9F423EE0D0B2}"/>
              </a:ext>
            </a:extLst>
          </p:cNvPr>
          <p:cNvSpPr txBox="1"/>
          <p:nvPr/>
        </p:nvSpPr>
        <p:spPr>
          <a:xfrm>
            <a:off x="-213362" y="0"/>
            <a:ext cx="12405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90000"/>
                  </a:schemeClr>
                </a:solidFill>
              </a:rPr>
              <a:t>Муниципальное общеобразовательное учреждение</a:t>
            </a:r>
          </a:p>
          <a:p>
            <a:pPr algn="ctr"/>
            <a:r>
              <a:rPr lang="ru-RU" sz="2400" b="1" dirty="0">
                <a:solidFill>
                  <a:schemeClr val="bg2">
                    <a:lumMod val="90000"/>
                  </a:schemeClr>
                </a:solidFill>
              </a:rPr>
              <a:t> «Средняя общеобразовательная школа №23» г. Воркуты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23ED2A7-306E-4571-8803-5C036D5C5B6E}"/>
              </a:ext>
            </a:extLst>
          </p:cNvPr>
          <p:cNvSpPr txBox="1"/>
          <p:nvPr/>
        </p:nvSpPr>
        <p:spPr>
          <a:xfrm>
            <a:off x="279146" y="5213158"/>
            <a:ext cx="71475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>
                <a:solidFill>
                  <a:srgbClr val="43C3DD"/>
                </a:solidFill>
                <a:latin typeface="Comic Sans MS" panose="030F0702030302020204" pitchFamily="66" charset="0"/>
              </a:rPr>
              <a:t>Кудряшова Татьяна Валерьевна,</a:t>
            </a:r>
          </a:p>
          <a:p>
            <a:r>
              <a:rPr lang="ru-RU" sz="2800" i="1" dirty="0">
                <a:solidFill>
                  <a:srgbClr val="43C3DD"/>
                </a:solidFill>
                <a:latin typeface="Comic Sans MS" panose="030F0702030302020204" pitchFamily="66" charset="0"/>
              </a:rPr>
              <a:t>з</a:t>
            </a:r>
            <a:r>
              <a:rPr lang="ru-RU" sz="2800" i="1" dirty="0" smtClean="0">
                <a:solidFill>
                  <a:srgbClr val="43C3DD"/>
                </a:solidFill>
                <a:latin typeface="Comic Sans MS" panose="030F0702030302020204" pitchFamily="66" charset="0"/>
              </a:rPr>
              <a:t>аместитель </a:t>
            </a:r>
            <a:r>
              <a:rPr lang="ru-RU" sz="2800" i="1" dirty="0">
                <a:solidFill>
                  <a:srgbClr val="43C3DD"/>
                </a:solidFill>
                <a:latin typeface="Comic Sans MS" panose="030F0702030302020204" pitchFamily="66" charset="0"/>
              </a:rPr>
              <a:t>директора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="" xmlns:a16="http://schemas.microsoft.com/office/drawing/2014/main" id="{AC1BF904-0A74-4AD1-83A2-2FA3ED64DD93}"/>
              </a:ext>
            </a:extLst>
          </p:cNvPr>
          <p:cNvCxnSpPr/>
          <p:nvPr/>
        </p:nvCxnSpPr>
        <p:spPr>
          <a:xfrm>
            <a:off x="279146" y="5293212"/>
            <a:ext cx="0" cy="793998"/>
          </a:xfrm>
          <a:prstGeom prst="line">
            <a:avLst/>
          </a:prstGeom>
          <a:ln w="38100">
            <a:solidFill>
              <a:srgbClr val="43C3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Группа 24">
            <a:extLst>
              <a:ext uri="{FF2B5EF4-FFF2-40B4-BE49-F238E27FC236}">
                <a16:creationId xmlns="" xmlns:a16="http://schemas.microsoft.com/office/drawing/2014/main" id="{C4B04244-41E0-407D-AB9F-FF98F68017BD}"/>
              </a:ext>
            </a:extLst>
          </p:cNvPr>
          <p:cNvGrpSpPr/>
          <p:nvPr/>
        </p:nvGrpSpPr>
        <p:grpSpPr>
          <a:xfrm>
            <a:off x="2654139" y="3577179"/>
            <a:ext cx="1015906" cy="1015906"/>
            <a:chOff x="2654139" y="3577179"/>
            <a:chExt cx="1015906" cy="1015906"/>
          </a:xfrm>
        </p:grpSpPr>
        <p:sp>
          <p:nvSpPr>
            <p:cNvPr id="19" name="Овал 18">
              <a:extLst>
                <a:ext uri="{FF2B5EF4-FFF2-40B4-BE49-F238E27FC236}">
                  <a16:creationId xmlns="" xmlns:a16="http://schemas.microsoft.com/office/drawing/2014/main" id="{425D4D3B-159E-4D8F-80EB-A18877208603}"/>
                </a:ext>
              </a:extLst>
            </p:cNvPr>
            <p:cNvSpPr/>
            <p:nvPr/>
          </p:nvSpPr>
          <p:spPr>
            <a:xfrm>
              <a:off x="2679445" y="3647841"/>
              <a:ext cx="990600" cy="874582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Рисунок 17" descr="Одна шестеренка">
              <a:extLst>
                <a:ext uri="{FF2B5EF4-FFF2-40B4-BE49-F238E27FC236}">
                  <a16:creationId xmlns="" xmlns:a16="http://schemas.microsoft.com/office/drawing/2014/main" id="{AED0527F-2253-4E54-8C05-FE56B5A69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654139" y="3577179"/>
              <a:ext cx="1015906" cy="1015906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="" xmlns:a16="http://schemas.microsoft.com/office/drawing/2014/main" id="{139645C7-088B-4A4E-A12D-B5CCE4E18407}"/>
              </a:ext>
            </a:extLst>
          </p:cNvPr>
          <p:cNvGrpSpPr/>
          <p:nvPr/>
        </p:nvGrpSpPr>
        <p:grpSpPr>
          <a:xfrm>
            <a:off x="3852931" y="3501343"/>
            <a:ext cx="1204699" cy="1204699"/>
            <a:chOff x="3852931" y="3501343"/>
            <a:chExt cx="1204699" cy="1204699"/>
          </a:xfrm>
        </p:grpSpPr>
        <p:pic>
          <p:nvPicPr>
            <p:cNvPr id="22" name="Рисунок 21" descr="Одна шестеренка">
              <a:extLst>
                <a:ext uri="{FF2B5EF4-FFF2-40B4-BE49-F238E27FC236}">
                  <a16:creationId xmlns="" xmlns:a16="http://schemas.microsoft.com/office/drawing/2014/main" id="{39248E9D-A048-40E3-82D1-B8743EB21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52931" y="3501343"/>
              <a:ext cx="1204699" cy="1204699"/>
            </a:xfrm>
            <a:prstGeom prst="rect">
              <a:avLst/>
            </a:prstGeom>
          </p:spPr>
        </p:pic>
        <p:sp>
          <p:nvSpPr>
            <p:cNvPr id="23" name="Овал 22">
              <a:extLst>
                <a:ext uri="{FF2B5EF4-FFF2-40B4-BE49-F238E27FC236}">
                  <a16:creationId xmlns="" xmlns:a16="http://schemas.microsoft.com/office/drawing/2014/main" id="{25E5F257-95C5-4541-82A7-B9EF3DBC88B0}"/>
                </a:ext>
              </a:extLst>
            </p:cNvPr>
            <p:cNvSpPr/>
            <p:nvPr/>
          </p:nvSpPr>
          <p:spPr>
            <a:xfrm>
              <a:off x="4191000" y="3870960"/>
              <a:ext cx="518166" cy="487680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/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80F6B2BF-ECA5-4E02-A828-9A7A9BFE5942}"/>
              </a:ext>
            </a:extLst>
          </p:cNvPr>
          <p:cNvGrpSpPr/>
          <p:nvPr/>
        </p:nvGrpSpPr>
        <p:grpSpPr>
          <a:xfrm>
            <a:off x="4963051" y="3490623"/>
            <a:ext cx="1204699" cy="1204699"/>
            <a:chOff x="75707" y="3501343"/>
            <a:chExt cx="1204699" cy="1204699"/>
          </a:xfrm>
        </p:grpSpPr>
        <p:pic>
          <p:nvPicPr>
            <p:cNvPr id="31" name="Рисунок 30" descr="Одна шестеренка">
              <a:extLst>
                <a:ext uri="{FF2B5EF4-FFF2-40B4-BE49-F238E27FC236}">
                  <a16:creationId xmlns="" xmlns:a16="http://schemas.microsoft.com/office/drawing/2014/main" id="{07EB5E3C-FA05-42E8-B00D-B8D513CAA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5707" y="3501343"/>
              <a:ext cx="1204699" cy="1204699"/>
            </a:xfrm>
            <a:prstGeom prst="rect">
              <a:avLst/>
            </a:prstGeom>
          </p:spPr>
        </p:pic>
        <p:sp>
          <p:nvSpPr>
            <p:cNvPr id="32" name="Овал 31">
              <a:extLst>
                <a:ext uri="{FF2B5EF4-FFF2-40B4-BE49-F238E27FC236}">
                  <a16:creationId xmlns="" xmlns:a16="http://schemas.microsoft.com/office/drawing/2014/main" id="{F0B3E896-2F50-4C85-9259-9E1F97B3083E}"/>
                </a:ext>
              </a:extLst>
            </p:cNvPr>
            <p:cNvSpPr/>
            <p:nvPr/>
          </p:nvSpPr>
          <p:spPr>
            <a:xfrm>
              <a:off x="421435" y="3851923"/>
              <a:ext cx="507771" cy="487680"/>
            </a:xfrm>
            <a:prstGeom prst="ellipse">
              <a:avLst/>
            </a:prstGeom>
            <a:noFill/>
            <a:ln w="76200">
              <a:solidFill>
                <a:srgbClr val="43C3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844749C4-74D5-41CE-B69B-2166DE944CF9}"/>
              </a:ext>
            </a:extLst>
          </p:cNvPr>
          <p:cNvGrpSpPr/>
          <p:nvPr/>
        </p:nvGrpSpPr>
        <p:grpSpPr>
          <a:xfrm>
            <a:off x="6251934" y="3512450"/>
            <a:ext cx="1204699" cy="1204699"/>
            <a:chOff x="6251934" y="3512450"/>
            <a:chExt cx="1204699" cy="1204699"/>
          </a:xfrm>
        </p:grpSpPr>
        <p:sp>
          <p:nvSpPr>
            <p:cNvPr id="34" name="Овал 33">
              <a:extLst>
                <a:ext uri="{FF2B5EF4-FFF2-40B4-BE49-F238E27FC236}">
                  <a16:creationId xmlns="" xmlns:a16="http://schemas.microsoft.com/office/drawing/2014/main" id="{28B928BF-BBD9-461E-874D-11722FF6B00B}"/>
                </a:ext>
              </a:extLst>
            </p:cNvPr>
            <p:cNvSpPr/>
            <p:nvPr/>
          </p:nvSpPr>
          <p:spPr>
            <a:xfrm>
              <a:off x="6251934" y="3627120"/>
              <a:ext cx="1174771" cy="965965"/>
            </a:xfrm>
            <a:prstGeom prst="ellipse">
              <a:avLst/>
            </a:prstGeom>
            <a:solidFill>
              <a:srgbClr val="43C3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 descr="Одна шестеренка">
              <a:extLst>
                <a:ext uri="{FF2B5EF4-FFF2-40B4-BE49-F238E27FC236}">
                  <a16:creationId xmlns="" xmlns:a16="http://schemas.microsoft.com/office/drawing/2014/main" id="{4D1CB12C-6A4B-49F2-BA6E-43F9E3268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251934" y="3512450"/>
              <a:ext cx="1204699" cy="12046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206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="" xmlns:a16="http://schemas.microsoft.com/office/drawing/2014/main" id="{EF94C163-57D8-46B7-BCAA-EA14B64FCA00}"/>
              </a:ext>
            </a:extLst>
          </p:cNvPr>
          <p:cNvGrpSpPr/>
          <p:nvPr/>
        </p:nvGrpSpPr>
        <p:grpSpPr>
          <a:xfrm>
            <a:off x="10987301" y="-27899"/>
            <a:ext cx="1204699" cy="1204699"/>
            <a:chOff x="3852931" y="3501343"/>
            <a:chExt cx="1204699" cy="1204699"/>
          </a:xfrm>
        </p:grpSpPr>
        <p:pic>
          <p:nvPicPr>
            <p:cNvPr id="12" name="Рисунок 11" descr="Одна шестеренка">
              <a:extLst>
                <a:ext uri="{FF2B5EF4-FFF2-40B4-BE49-F238E27FC236}">
                  <a16:creationId xmlns="" xmlns:a16="http://schemas.microsoft.com/office/drawing/2014/main" id="{2CECBD1F-27B5-4186-9E4F-DC1641AD5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52931" y="3501343"/>
              <a:ext cx="1204699" cy="1204699"/>
            </a:xfrm>
            <a:prstGeom prst="rect">
              <a:avLst/>
            </a:prstGeom>
          </p:spPr>
        </p:pic>
        <p:sp>
          <p:nvSpPr>
            <p:cNvPr id="13" name="Овал 12">
              <a:extLst>
                <a:ext uri="{FF2B5EF4-FFF2-40B4-BE49-F238E27FC236}">
                  <a16:creationId xmlns="" xmlns:a16="http://schemas.microsoft.com/office/drawing/2014/main" id="{7A4ED070-688B-424E-8B45-5BF05B07E728}"/>
                </a:ext>
              </a:extLst>
            </p:cNvPr>
            <p:cNvSpPr/>
            <p:nvPr/>
          </p:nvSpPr>
          <p:spPr>
            <a:xfrm>
              <a:off x="4191000" y="3870960"/>
              <a:ext cx="518166" cy="487680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/>
            </a:p>
          </p:txBody>
        </p:sp>
      </p:grp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7BE87190-73FA-4A51-9F5D-5A33EE9EF072}"/>
              </a:ext>
            </a:extLst>
          </p:cNvPr>
          <p:cNvSpPr/>
          <p:nvPr/>
        </p:nvSpPr>
        <p:spPr>
          <a:xfrm>
            <a:off x="83820" y="137160"/>
            <a:ext cx="12024360" cy="874582"/>
          </a:xfrm>
          <a:custGeom>
            <a:avLst/>
            <a:gdLst>
              <a:gd name="connsiteX0" fmla="*/ 0 w 11582400"/>
              <a:gd name="connsiteY0" fmla="*/ 0 h 762000"/>
              <a:gd name="connsiteX1" fmla="*/ 11582400 w 11582400"/>
              <a:gd name="connsiteY1" fmla="*/ 0 h 762000"/>
              <a:gd name="connsiteX2" fmla="*/ 11582400 w 11582400"/>
              <a:gd name="connsiteY2" fmla="*/ 762000 h 762000"/>
              <a:gd name="connsiteX3" fmla="*/ 0 w 11582400"/>
              <a:gd name="connsiteY3" fmla="*/ 762000 h 762000"/>
              <a:gd name="connsiteX4" fmla="*/ 0 w 11582400"/>
              <a:gd name="connsiteY4" fmla="*/ 0 h 762000"/>
              <a:gd name="connsiteX0" fmla="*/ 0 w 11582400"/>
              <a:gd name="connsiteY0" fmla="*/ 0 h 762000"/>
              <a:gd name="connsiteX1" fmla="*/ 11582400 w 11582400"/>
              <a:gd name="connsiteY1" fmla="*/ 0 h 762000"/>
              <a:gd name="connsiteX2" fmla="*/ 11582400 w 11582400"/>
              <a:gd name="connsiteY2" fmla="*/ 762000 h 762000"/>
              <a:gd name="connsiteX3" fmla="*/ 838200 w 11582400"/>
              <a:gd name="connsiteY3" fmla="*/ 746760 h 762000"/>
              <a:gd name="connsiteX4" fmla="*/ 0 w 11582400"/>
              <a:gd name="connsiteY4" fmla="*/ 0 h 762000"/>
              <a:gd name="connsiteX0" fmla="*/ 0 w 12466320"/>
              <a:gd name="connsiteY0" fmla="*/ 0 h 762000"/>
              <a:gd name="connsiteX1" fmla="*/ 11582400 w 12466320"/>
              <a:gd name="connsiteY1" fmla="*/ 0 h 762000"/>
              <a:gd name="connsiteX2" fmla="*/ 12466320 w 12466320"/>
              <a:gd name="connsiteY2" fmla="*/ 762000 h 762000"/>
              <a:gd name="connsiteX3" fmla="*/ 838200 w 12466320"/>
              <a:gd name="connsiteY3" fmla="*/ 746760 h 762000"/>
              <a:gd name="connsiteX4" fmla="*/ 0 w 12466320"/>
              <a:gd name="connsiteY4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6320" h="762000">
                <a:moveTo>
                  <a:pt x="0" y="0"/>
                </a:moveTo>
                <a:lnTo>
                  <a:pt x="11582400" y="0"/>
                </a:lnTo>
                <a:lnTo>
                  <a:pt x="12466320" y="762000"/>
                </a:lnTo>
                <a:lnTo>
                  <a:pt x="838200" y="746760"/>
                </a:lnTo>
                <a:lnTo>
                  <a:pt x="0" y="0"/>
                </a:lnTo>
                <a:close/>
              </a:path>
            </a:pathLst>
          </a:custGeom>
          <a:solidFill>
            <a:srgbClr val="2443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FEF5809C-C7E2-4637-ADD7-F198EA8A803B}"/>
              </a:ext>
            </a:extLst>
          </p:cNvPr>
          <p:cNvSpPr/>
          <p:nvPr/>
        </p:nvSpPr>
        <p:spPr>
          <a:xfrm>
            <a:off x="2040342" y="195958"/>
            <a:ext cx="81113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Проекты</a:t>
            </a:r>
            <a:endParaRPr lang="ru-RU" sz="40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BD6086D5-1DDB-4242-B23B-D70F8DD1E97D}"/>
              </a:ext>
            </a:extLst>
          </p:cNvPr>
          <p:cNvSpPr/>
          <p:nvPr/>
        </p:nvSpPr>
        <p:spPr>
          <a:xfrm>
            <a:off x="259035" y="4171733"/>
            <a:ext cx="43333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solidFill>
                  <a:srgbClr val="2443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Ц</a:t>
            </a:r>
            <a:r>
              <a:rPr lang="ru-RU" sz="1400" b="1" u="sng" dirty="0" smtClean="0">
                <a:solidFill>
                  <a:srgbClr val="2443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ель создания школьного </a:t>
            </a:r>
            <a:r>
              <a:rPr lang="ru-RU" sz="1400" b="1" u="sng" dirty="0" err="1" smtClean="0">
                <a:solidFill>
                  <a:srgbClr val="2443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Кванториума</a:t>
            </a:r>
            <a:r>
              <a:rPr lang="ru-RU" sz="1400" b="1" u="sng" dirty="0" smtClean="0">
                <a:solidFill>
                  <a:srgbClr val="2443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:</a:t>
            </a:r>
            <a:endParaRPr lang="ru-RU" sz="1400" b="1" u="sng" dirty="0">
              <a:solidFill>
                <a:srgbClr val="24435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just"/>
            <a:r>
              <a:rPr lang="ru-RU" sz="1400" b="1" dirty="0">
                <a:solidFill>
                  <a:srgbClr val="244357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совершенствование условий для расширения содержания общего образования и реализации дополнительных общеразвивающих программ, обеспечивающих развитие у обучающихся современных компетенций и навыков, в том числе </a:t>
            </a:r>
            <a:r>
              <a:rPr lang="ru-RU" sz="1400" b="1" dirty="0" smtClean="0">
                <a:solidFill>
                  <a:srgbClr val="244357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естественнонаучной</a:t>
            </a:r>
            <a:r>
              <a:rPr lang="ru-RU" sz="1400" b="1" dirty="0">
                <a:solidFill>
                  <a:srgbClr val="244357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, математической, информационной грамотности, формирования критического и креативного мышления, а также повышения качества образования.</a:t>
            </a:r>
            <a:endParaRPr lang="ru-RU" sz="1400" b="1" dirty="0">
              <a:solidFill>
                <a:srgbClr val="244357"/>
              </a:solidFill>
              <a:effectLst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="" xmlns:a16="http://schemas.microsoft.com/office/drawing/2014/main" id="{7CDBD4BE-A82F-45C0-9B9B-340F553B705E}"/>
              </a:ext>
            </a:extLst>
          </p:cNvPr>
          <p:cNvGrpSpPr/>
          <p:nvPr/>
        </p:nvGrpSpPr>
        <p:grpSpPr>
          <a:xfrm>
            <a:off x="11060726" y="397756"/>
            <a:ext cx="682487" cy="696515"/>
            <a:chOff x="75707" y="3501343"/>
            <a:chExt cx="1204699" cy="1204699"/>
          </a:xfrm>
        </p:grpSpPr>
        <p:pic>
          <p:nvPicPr>
            <p:cNvPr id="20" name="Рисунок 19" descr="Одна шестеренка">
              <a:extLst>
                <a:ext uri="{FF2B5EF4-FFF2-40B4-BE49-F238E27FC236}">
                  <a16:creationId xmlns="" xmlns:a16="http://schemas.microsoft.com/office/drawing/2014/main" id="{804F82DA-4930-4BFB-9997-2B9F47ED2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5707" y="3501343"/>
              <a:ext cx="1204699" cy="1204699"/>
            </a:xfrm>
            <a:prstGeom prst="rect">
              <a:avLst/>
            </a:prstGeom>
          </p:spPr>
        </p:pic>
        <p:sp>
          <p:nvSpPr>
            <p:cNvPr id="21" name="Овал 20">
              <a:extLst>
                <a:ext uri="{FF2B5EF4-FFF2-40B4-BE49-F238E27FC236}">
                  <a16:creationId xmlns="" xmlns:a16="http://schemas.microsoft.com/office/drawing/2014/main" id="{BC9CCE47-851B-410C-9A6A-76C63019145B}"/>
                </a:ext>
              </a:extLst>
            </p:cNvPr>
            <p:cNvSpPr/>
            <p:nvPr/>
          </p:nvSpPr>
          <p:spPr>
            <a:xfrm>
              <a:off x="421435" y="3851923"/>
              <a:ext cx="507771" cy="487680"/>
            </a:xfrm>
            <a:prstGeom prst="ellipse">
              <a:avLst/>
            </a:prstGeom>
            <a:noFill/>
            <a:ln w="76200">
              <a:solidFill>
                <a:srgbClr val="43C3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2" name="Picture 15" descr="C:\Users\Ольга\Downloads\logo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2" r="43900" b="33618"/>
          <a:stretch>
            <a:fillRect/>
          </a:stretch>
        </p:blipFill>
        <p:spPr bwMode="auto">
          <a:xfrm>
            <a:off x="83820" y="286403"/>
            <a:ext cx="1956522" cy="152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7" descr="https://sun6-22.userapi.com/s/v1/ig2/VNToIVL0dozvAOOvjssX-jJT82-WmXKrIvqVrmUA6VNeps57NnuATw2PqYQ284pycx_dB3Vg3FuYyTUGy2g4iir4.jpg?size=1077x1077&amp;quality=95&amp;crop=2,0,1077,1077&amp;ava=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35" y="2352457"/>
            <a:ext cx="10001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C:\Users\Ольга\Downloads\IMG_20220831_12461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546" y="1453147"/>
            <a:ext cx="3709988" cy="2638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847462" y="1371123"/>
            <a:ext cx="389575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solidFill>
                  <a:srgbClr val="244357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Цель </a:t>
            </a:r>
            <a:r>
              <a:rPr lang="ru-RU" sz="1400" b="1" u="sng" dirty="0" smtClean="0">
                <a:solidFill>
                  <a:srgbClr val="244357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проекта «Опорная школа»:</a:t>
            </a:r>
            <a:endParaRPr lang="ru-RU" sz="1400" b="1" u="sng" dirty="0">
              <a:solidFill>
                <a:srgbClr val="244357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just"/>
            <a:r>
              <a:rPr lang="ru-RU" sz="1400" b="1" dirty="0">
                <a:solidFill>
                  <a:srgbClr val="244357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создание нового образовательного пространства для повышения качества естественно-математического, технологического образования в школе путем рационального использования ресурсов </a:t>
            </a:r>
            <a:r>
              <a:rPr lang="ru-RU" sz="1400" b="1" dirty="0" err="1">
                <a:solidFill>
                  <a:srgbClr val="244357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Кванториума</a:t>
            </a:r>
            <a:endParaRPr lang="ru-RU" sz="1400" b="1" dirty="0">
              <a:solidFill>
                <a:srgbClr val="244357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1"/>
          <a:srcRect l="12989" r="13385"/>
          <a:stretch>
            <a:fillRect/>
          </a:stretch>
        </p:blipFill>
        <p:spPr bwMode="auto">
          <a:xfrm>
            <a:off x="6096000" y="1331906"/>
            <a:ext cx="1571636" cy="185736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978FC55A-742E-4479-AC03-3EFC384D49A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009" y="3860696"/>
            <a:ext cx="4040171" cy="240475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AA53649D-F0B8-4BF7-9CF8-92E1D7B8E4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036" y="3352582"/>
            <a:ext cx="3744927" cy="244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076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="" xmlns:a16="http://schemas.microsoft.com/office/drawing/2014/main" id="{9AB2D001-FD1C-4CBD-A110-806FBC3A4D64}"/>
              </a:ext>
            </a:extLst>
          </p:cNvPr>
          <p:cNvGrpSpPr/>
          <p:nvPr/>
        </p:nvGrpSpPr>
        <p:grpSpPr>
          <a:xfrm>
            <a:off x="10987301" y="-27899"/>
            <a:ext cx="1204699" cy="1204699"/>
            <a:chOff x="3852931" y="3501343"/>
            <a:chExt cx="1204699" cy="1204699"/>
          </a:xfrm>
        </p:grpSpPr>
        <p:pic>
          <p:nvPicPr>
            <p:cNvPr id="8" name="Рисунок 7" descr="Одна шестеренка">
              <a:extLst>
                <a:ext uri="{FF2B5EF4-FFF2-40B4-BE49-F238E27FC236}">
                  <a16:creationId xmlns="" xmlns:a16="http://schemas.microsoft.com/office/drawing/2014/main" id="{A586BCA4-A851-43B2-8275-3D45215F6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52931" y="3501343"/>
              <a:ext cx="1204699" cy="1204699"/>
            </a:xfrm>
            <a:prstGeom prst="rect">
              <a:avLst/>
            </a:prstGeom>
          </p:spPr>
        </p:pic>
        <p:sp>
          <p:nvSpPr>
            <p:cNvPr id="9" name="Овал 8">
              <a:extLst>
                <a:ext uri="{FF2B5EF4-FFF2-40B4-BE49-F238E27FC236}">
                  <a16:creationId xmlns="" xmlns:a16="http://schemas.microsoft.com/office/drawing/2014/main" id="{C10B472D-76DE-4A89-A70E-0DD085BE5514}"/>
                </a:ext>
              </a:extLst>
            </p:cNvPr>
            <p:cNvSpPr/>
            <p:nvPr/>
          </p:nvSpPr>
          <p:spPr>
            <a:xfrm>
              <a:off x="4191000" y="3870960"/>
              <a:ext cx="518166" cy="487680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/>
            </a:p>
          </p:txBody>
        </p:sp>
      </p:grp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B453F1E-FF23-4FC0-9BC5-7585489F9753}"/>
              </a:ext>
            </a:extLst>
          </p:cNvPr>
          <p:cNvSpPr/>
          <p:nvPr/>
        </p:nvSpPr>
        <p:spPr>
          <a:xfrm>
            <a:off x="83820" y="137160"/>
            <a:ext cx="12024360" cy="874582"/>
          </a:xfrm>
          <a:custGeom>
            <a:avLst/>
            <a:gdLst>
              <a:gd name="connsiteX0" fmla="*/ 0 w 11582400"/>
              <a:gd name="connsiteY0" fmla="*/ 0 h 762000"/>
              <a:gd name="connsiteX1" fmla="*/ 11582400 w 11582400"/>
              <a:gd name="connsiteY1" fmla="*/ 0 h 762000"/>
              <a:gd name="connsiteX2" fmla="*/ 11582400 w 11582400"/>
              <a:gd name="connsiteY2" fmla="*/ 762000 h 762000"/>
              <a:gd name="connsiteX3" fmla="*/ 0 w 11582400"/>
              <a:gd name="connsiteY3" fmla="*/ 762000 h 762000"/>
              <a:gd name="connsiteX4" fmla="*/ 0 w 11582400"/>
              <a:gd name="connsiteY4" fmla="*/ 0 h 762000"/>
              <a:gd name="connsiteX0" fmla="*/ 0 w 11582400"/>
              <a:gd name="connsiteY0" fmla="*/ 0 h 762000"/>
              <a:gd name="connsiteX1" fmla="*/ 11582400 w 11582400"/>
              <a:gd name="connsiteY1" fmla="*/ 0 h 762000"/>
              <a:gd name="connsiteX2" fmla="*/ 11582400 w 11582400"/>
              <a:gd name="connsiteY2" fmla="*/ 762000 h 762000"/>
              <a:gd name="connsiteX3" fmla="*/ 838200 w 11582400"/>
              <a:gd name="connsiteY3" fmla="*/ 746760 h 762000"/>
              <a:gd name="connsiteX4" fmla="*/ 0 w 11582400"/>
              <a:gd name="connsiteY4" fmla="*/ 0 h 762000"/>
              <a:gd name="connsiteX0" fmla="*/ 0 w 12466320"/>
              <a:gd name="connsiteY0" fmla="*/ 0 h 762000"/>
              <a:gd name="connsiteX1" fmla="*/ 11582400 w 12466320"/>
              <a:gd name="connsiteY1" fmla="*/ 0 h 762000"/>
              <a:gd name="connsiteX2" fmla="*/ 12466320 w 12466320"/>
              <a:gd name="connsiteY2" fmla="*/ 762000 h 762000"/>
              <a:gd name="connsiteX3" fmla="*/ 838200 w 12466320"/>
              <a:gd name="connsiteY3" fmla="*/ 746760 h 762000"/>
              <a:gd name="connsiteX4" fmla="*/ 0 w 12466320"/>
              <a:gd name="connsiteY4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6320" h="762000">
                <a:moveTo>
                  <a:pt x="0" y="0"/>
                </a:moveTo>
                <a:lnTo>
                  <a:pt x="11582400" y="0"/>
                </a:lnTo>
                <a:lnTo>
                  <a:pt x="12466320" y="762000"/>
                </a:lnTo>
                <a:lnTo>
                  <a:pt x="838200" y="746760"/>
                </a:lnTo>
                <a:lnTo>
                  <a:pt x="0" y="0"/>
                </a:lnTo>
                <a:close/>
              </a:path>
            </a:pathLst>
          </a:custGeom>
          <a:solidFill>
            <a:srgbClr val="2443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ADF8D5F-0C59-473A-954C-4B30D1618811}"/>
              </a:ext>
            </a:extLst>
          </p:cNvPr>
          <p:cNvSpPr/>
          <p:nvPr/>
        </p:nvSpPr>
        <p:spPr>
          <a:xfrm>
            <a:off x="1280160" y="195958"/>
            <a:ext cx="10180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Дополнительные общеразвивающие программы </a:t>
            </a:r>
            <a:endParaRPr lang="ru-RU" sz="3200" dirty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69D1A890-C2D8-4F83-BE6D-2F645DA8A1C0}"/>
              </a:ext>
            </a:extLst>
          </p:cNvPr>
          <p:cNvSpPr/>
          <p:nvPr/>
        </p:nvSpPr>
        <p:spPr>
          <a:xfrm>
            <a:off x="350190" y="1081266"/>
            <a:ext cx="11491619" cy="661719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solidFill>
                  <a:srgbClr val="00B0F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 </a:t>
            </a:r>
            <a:endParaRPr lang="ru-RU" sz="2200" b="1" dirty="0" smtClean="0">
              <a:solidFill>
                <a:srgbClr val="00B0F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just"/>
            <a:r>
              <a:rPr lang="ru-RU" sz="2800" b="1" dirty="0" smtClean="0">
                <a:solidFill>
                  <a:srgbClr val="244357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«</a:t>
            </a:r>
            <a:r>
              <a:rPr lang="ru-RU" sz="2800" b="1" dirty="0">
                <a:solidFill>
                  <a:srgbClr val="244357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Мир удивительных веществ»</a:t>
            </a:r>
          </a:p>
          <a:p>
            <a:pPr algn="just"/>
            <a:r>
              <a:rPr lang="ru-RU" sz="2800" b="1" dirty="0">
                <a:solidFill>
                  <a:srgbClr val="244357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«Исследователи химических процессов»</a:t>
            </a:r>
          </a:p>
          <a:p>
            <a:pPr algn="just"/>
            <a:r>
              <a:rPr lang="ru-RU" sz="2800" b="1" dirty="0" smtClean="0">
                <a:solidFill>
                  <a:srgbClr val="244357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«</a:t>
            </a:r>
            <a:r>
              <a:rPr lang="ru-RU" sz="2800" b="1" dirty="0">
                <a:solidFill>
                  <a:srgbClr val="244357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Аналитическая химия»</a:t>
            </a:r>
          </a:p>
          <a:p>
            <a:pPr algn="just"/>
            <a:r>
              <a:rPr lang="ru-RU" sz="2800" b="1" dirty="0">
                <a:solidFill>
                  <a:srgbClr val="244357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«Биология под микроскопом»</a:t>
            </a:r>
          </a:p>
          <a:p>
            <a:pPr algn="just"/>
            <a:r>
              <a:rPr lang="ru-RU" sz="2800" b="1" dirty="0" smtClean="0">
                <a:solidFill>
                  <a:srgbClr val="244357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«</a:t>
            </a:r>
            <a:r>
              <a:rPr lang="ru-RU" sz="2800" b="1" dirty="0">
                <a:solidFill>
                  <a:srgbClr val="244357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Дом, в котором мы живем (экология</a:t>
            </a:r>
            <a:r>
              <a:rPr lang="ru-RU" sz="2800" b="1" dirty="0" smtClean="0">
                <a:solidFill>
                  <a:srgbClr val="244357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)»</a:t>
            </a:r>
          </a:p>
          <a:p>
            <a:pPr algn="just"/>
            <a:r>
              <a:rPr lang="ru-RU" sz="2800" b="1" dirty="0">
                <a:solidFill>
                  <a:srgbClr val="244357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«Практическая физиология»</a:t>
            </a:r>
          </a:p>
          <a:p>
            <a:pPr algn="just"/>
            <a:r>
              <a:rPr lang="ru-RU" sz="2800" b="1" dirty="0" smtClean="0">
                <a:solidFill>
                  <a:srgbClr val="244357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«</a:t>
            </a:r>
            <a:r>
              <a:rPr lang="ru-RU" sz="2800" b="1" dirty="0">
                <a:solidFill>
                  <a:srgbClr val="244357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Физика для начинающих»</a:t>
            </a:r>
          </a:p>
          <a:p>
            <a:pPr algn="just"/>
            <a:r>
              <a:rPr lang="ru-RU" sz="2800" b="1" dirty="0">
                <a:solidFill>
                  <a:srgbClr val="244357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«Основы работы с </a:t>
            </a:r>
            <a:r>
              <a:rPr lang="ru-RU" sz="2800" b="1" dirty="0" err="1">
                <a:solidFill>
                  <a:srgbClr val="244357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мультидатчиками</a:t>
            </a:r>
            <a:r>
              <a:rPr lang="ru-RU" sz="2800" b="1" dirty="0">
                <a:solidFill>
                  <a:srgbClr val="244357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»</a:t>
            </a:r>
          </a:p>
          <a:p>
            <a:pPr algn="just"/>
            <a:r>
              <a:rPr lang="ru-RU" sz="2800" b="1" dirty="0">
                <a:solidFill>
                  <a:srgbClr val="244357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«Цифровая физика»</a:t>
            </a:r>
          </a:p>
          <a:p>
            <a:pPr algn="just"/>
            <a:endParaRPr lang="ru-RU" sz="2200" b="1" dirty="0">
              <a:solidFill>
                <a:srgbClr val="244357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just"/>
            <a:endParaRPr lang="ru-RU" sz="2200" b="1" dirty="0" smtClean="0">
              <a:solidFill>
                <a:srgbClr val="00B0F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just"/>
            <a:endParaRPr lang="ru-RU" sz="2200" b="1" dirty="0" smtClean="0">
              <a:solidFill>
                <a:srgbClr val="244357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just"/>
            <a:endParaRPr lang="ru-RU" sz="2200" b="1" dirty="0">
              <a:solidFill>
                <a:srgbClr val="244357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342900" indent="-342900" algn="just">
              <a:buFontTx/>
              <a:buChar char="-"/>
            </a:pPr>
            <a:endParaRPr lang="ru-RU" sz="2200" b="1" dirty="0">
              <a:solidFill>
                <a:srgbClr val="244357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just"/>
            <a:endParaRPr lang="ru-RU" sz="4000" b="1" dirty="0">
              <a:solidFill>
                <a:srgbClr val="244357"/>
              </a:solidFill>
              <a:effectLst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56896" y="23474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23" name="Picture 17" descr="https://sun6-22.userapi.com/s/v1/ig2/VNToIVL0dozvAOOvjssX-jJT82-WmXKrIvqVrmUA6VNeps57NnuATw2PqYQ284pycx_dB3Vg3FuYyTUGy2g4iir4.jpg?size=1077x1077&amp;quality=95&amp;crop=2,0,1077,1077&amp;ava=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11" y="254902"/>
            <a:ext cx="1021649" cy="102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389" y="1081266"/>
            <a:ext cx="4064837" cy="244114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:\Кванториум\Фото\IMG_899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382" y="3645909"/>
            <a:ext cx="4165268" cy="312395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6853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="" xmlns:a16="http://schemas.microsoft.com/office/drawing/2014/main" id="{9AB2D001-FD1C-4CBD-A110-806FBC3A4D64}"/>
              </a:ext>
            </a:extLst>
          </p:cNvPr>
          <p:cNvGrpSpPr/>
          <p:nvPr/>
        </p:nvGrpSpPr>
        <p:grpSpPr>
          <a:xfrm>
            <a:off x="10987301" y="-27899"/>
            <a:ext cx="1204699" cy="1204699"/>
            <a:chOff x="3852931" y="3501343"/>
            <a:chExt cx="1204699" cy="1204699"/>
          </a:xfrm>
        </p:grpSpPr>
        <p:pic>
          <p:nvPicPr>
            <p:cNvPr id="8" name="Рисунок 7" descr="Одна шестеренка">
              <a:extLst>
                <a:ext uri="{FF2B5EF4-FFF2-40B4-BE49-F238E27FC236}">
                  <a16:creationId xmlns="" xmlns:a16="http://schemas.microsoft.com/office/drawing/2014/main" id="{A586BCA4-A851-43B2-8275-3D45215F6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52931" y="3501343"/>
              <a:ext cx="1204699" cy="1204699"/>
            </a:xfrm>
            <a:prstGeom prst="rect">
              <a:avLst/>
            </a:prstGeom>
          </p:spPr>
        </p:pic>
        <p:sp>
          <p:nvSpPr>
            <p:cNvPr id="9" name="Овал 8">
              <a:extLst>
                <a:ext uri="{FF2B5EF4-FFF2-40B4-BE49-F238E27FC236}">
                  <a16:creationId xmlns="" xmlns:a16="http://schemas.microsoft.com/office/drawing/2014/main" id="{C10B472D-76DE-4A89-A70E-0DD085BE5514}"/>
                </a:ext>
              </a:extLst>
            </p:cNvPr>
            <p:cNvSpPr/>
            <p:nvPr/>
          </p:nvSpPr>
          <p:spPr>
            <a:xfrm>
              <a:off x="4191000" y="3870960"/>
              <a:ext cx="518166" cy="487680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/>
            </a:p>
          </p:txBody>
        </p:sp>
      </p:grp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B453F1E-FF23-4FC0-9BC5-7585489F9753}"/>
              </a:ext>
            </a:extLst>
          </p:cNvPr>
          <p:cNvSpPr/>
          <p:nvPr/>
        </p:nvSpPr>
        <p:spPr>
          <a:xfrm>
            <a:off x="83820" y="137160"/>
            <a:ext cx="12024360" cy="874582"/>
          </a:xfrm>
          <a:custGeom>
            <a:avLst/>
            <a:gdLst>
              <a:gd name="connsiteX0" fmla="*/ 0 w 11582400"/>
              <a:gd name="connsiteY0" fmla="*/ 0 h 762000"/>
              <a:gd name="connsiteX1" fmla="*/ 11582400 w 11582400"/>
              <a:gd name="connsiteY1" fmla="*/ 0 h 762000"/>
              <a:gd name="connsiteX2" fmla="*/ 11582400 w 11582400"/>
              <a:gd name="connsiteY2" fmla="*/ 762000 h 762000"/>
              <a:gd name="connsiteX3" fmla="*/ 0 w 11582400"/>
              <a:gd name="connsiteY3" fmla="*/ 762000 h 762000"/>
              <a:gd name="connsiteX4" fmla="*/ 0 w 11582400"/>
              <a:gd name="connsiteY4" fmla="*/ 0 h 762000"/>
              <a:gd name="connsiteX0" fmla="*/ 0 w 11582400"/>
              <a:gd name="connsiteY0" fmla="*/ 0 h 762000"/>
              <a:gd name="connsiteX1" fmla="*/ 11582400 w 11582400"/>
              <a:gd name="connsiteY1" fmla="*/ 0 h 762000"/>
              <a:gd name="connsiteX2" fmla="*/ 11582400 w 11582400"/>
              <a:gd name="connsiteY2" fmla="*/ 762000 h 762000"/>
              <a:gd name="connsiteX3" fmla="*/ 838200 w 11582400"/>
              <a:gd name="connsiteY3" fmla="*/ 746760 h 762000"/>
              <a:gd name="connsiteX4" fmla="*/ 0 w 11582400"/>
              <a:gd name="connsiteY4" fmla="*/ 0 h 762000"/>
              <a:gd name="connsiteX0" fmla="*/ 0 w 12466320"/>
              <a:gd name="connsiteY0" fmla="*/ 0 h 762000"/>
              <a:gd name="connsiteX1" fmla="*/ 11582400 w 12466320"/>
              <a:gd name="connsiteY1" fmla="*/ 0 h 762000"/>
              <a:gd name="connsiteX2" fmla="*/ 12466320 w 12466320"/>
              <a:gd name="connsiteY2" fmla="*/ 762000 h 762000"/>
              <a:gd name="connsiteX3" fmla="*/ 838200 w 12466320"/>
              <a:gd name="connsiteY3" fmla="*/ 746760 h 762000"/>
              <a:gd name="connsiteX4" fmla="*/ 0 w 12466320"/>
              <a:gd name="connsiteY4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6320" h="762000">
                <a:moveTo>
                  <a:pt x="0" y="0"/>
                </a:moveTo>
                <a:lnTo>
                  <a:pt x="11582400" y="0"/>
                </a:lnTo>
                <a:lnTo>
                  <a:pt x="12466320" y="762000"/>
                </a:lnTo>
                <a:lnTo>
                  <a:pt x="838200" y="746760"/>
                </a:lnTo>
                <a:lnTo>
                  <a:pt x="0" y="0"/>
                </a:lnTo>
                <a:close/>
              </a:path>
            </a:pathLst>
          </a:custGeom>
          <a:solidFill>
            <a:srgbClr val="2443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Занятия по </a:t>
            </a:r>
            <a:r>
              <a:rPr lang="ru-RU" sz="3200" b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химии</a:t>
            </a:r>
            <a:endParaRPr lang="ru-RU" sz="3200" dirty="0"/>
          </a:p>
        </p:txBody>
      </p:sp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4ED25C4B-9440-48D0-BBD5-B40810E4CBE6}"/>
              </a:ext>
            </a:extLst>
          </p:cNvPr>
          <p:cNvGrpSpPr/>
          <p:nvPr/>
        </p:nvGrpSpPr>
        <p:grpSpPr>
          <a:xfrm>
            <a:off x="83820" y="137160"/>
            <a:ext cx="1196340" cy="1158240"/>
            <a:chOff x="2654139" y="3577179"/>
            <a:chExt cx="1015906" cy="1015906"/>
          </a:xfrm>
        </p:grpSpPr>
        <p:sp>
          <p:nvSpPr>
            <p:cNvPr id="5" name="Овал 4">
              <a:extLst>
                <a:ext uri="{FF2B5EF4-FFF2-40B4-BE49-F238E27FC236}">
                  <a16:creationId xmlns="" xmlns:a16="http://schemas.microsoft.com/office/drawing/2014/main" id="{EFF7B293-A921-4FDF-8356-518D251C1168}"/>
                </a:ext>
              </a:extLst>
            </p:cNvPr>
            <p:cNvSpPr/>
            <p:nvPr/>
          </p:nvSpPr>
          <p:spPr>
            <a:xfrm>
              <a:off x="2679445" y="3647841"/>
              <a:ext cx="990600" cy="874582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Рисунок 5" descr="Одна шестеренка">
              <a:extLst>
                <a:ext uri="{FF2B5EF4-FFF2-40B4-BE49-F238E27FC236}">
                  <a16:creationId xmlns="" xmlns:a16="http://schemas.microsoft.com/office/drawing/2014/main" id="{6EFBFE54-2E59-4C4A-8132-7589B1154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54139" y="3577179"/>
              <a:ext cx="1015906" cy="1015906"/>
            </a:xfrm>
            <a:prstGeom prst="rect">
              <a:avLst/>
            </a:prstGeom>
          </p:spPr>
        </p:pic>
      </p:grp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3"/>
          <a:stretch>
            <a:fillRect/>
          </a:stretch>
        </p:blipFill>
        <p:spPr bwMode="auto">
          <a:xfrm>
            <a:off x="155575" y="1298975"/>
            <a:ext cx="3184525" cy="4514850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shkola23vorkuta-r11.gosweb.gosuslugi.ru/netcat_files/192/3679/IMG_20221111_14293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6" descr="https://shkola23vorkuta-r11.gosweb.gosuslugi.ru/netcat_files/192/3679/IMG_20221111_142937.jpg"/>
          <p:cNvSpPr>
            <a:spLocks noChangeAspect="1" noChangeArrowheads="1"/>
          </p:cNvSpPr>
          <p:nvPr/>
        </p:nvSpPr>
        <p:spPr bwMode="auto">
          <a:xfrm>
            <a:off x="155575" y="-2697163"/>
            <a:ext cx="7505700" cy="562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0"/>
          <a:stretch/>
        </p:blipFill>
        <p:spPr bwMode="auto">
          <a:xfrm>
            <a:off x="3558839" y="1132427"/>
            <a:ext cx="4662037" cy="2701984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G:\Кванториум\Фото\IMG_038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281" y="1259579"/>
            <a:ext cx="3597326" cy="4796436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3"/>
          <a:stretch/>
        </p:blipFill>
        <p:spPr bwMode="auto">
          <a:xfrm>
            <a:off x="3485671" y="3943295"/>
            <a:ext cx="4808371" cy="278972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663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="" xmlns:a16="http://schemas.microsoft.com/office/drawing/2014/main" id="{9AB2D001-FD1C-4CBD-A110-806FBC3A4D64}"/>
              </a:ext>
            </a:extLst>
          </p:cNvPr>
          <p:cNvGrpSpPr/>
          <p:nvPr/>
        </p:nvGrpSpPr>
        <p:grpSpPr>
          <a:xfrm>
            <a:off x="10987301" y="-27899"/>
            <a:ext cx="1204699" cy="1204699"/>
            <a:chOff x="3852931" y="3501343"/>
            <a:chExt cx="1204699" cy="1204699"/>
          </a:xfrm>
        </p:grpSpPr>
        <p:pic>
          <p:nvPicPr>
            <p:cNvPr id="8" name="Рисунок 7" descr="Одна шестеренка">
              <a:extLst>
                <a:ext uri="{FF2B5EF4-FFF2-40B4-BE49-F238E27FC236}">
                  <a16:creationId xmlns="" xmlns:a16="http://schemas.microsoft.com/office/drawing/2014/main" id="{A586BCA4-A851-43B2-8275-3D45215F6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52931" y="3501343"/>
              <a:ext cx="1204699" cy="1204699"/>
            </a:xfrm>
            <a:prstGeom prst="rect">
              <a:avLst/>
            </a:prstGeom>
          </p:spPr>
        </p:pic>
        <p:sp>
          <p:nvSpPr>
            <p:cNvPr id="9" name="Овал 8">
              <a:extLst>
                <a:ext uri="{FF2B5EF4-FFF2-40B4-BE49-F238E27FC236}">
                  <a16:creationId xmlns="" xmlns:a16="http://schemas.microsoft.com/office/drawing/2014/main" id="{C10B472D-76DE-4A89-A70E-0DD085BE5514}"/>
                </a:ext>
              </a:extLst>
            </p:cNvPr>
            <p:cNvSpPr/>
            <p:nvPr/>
          </p:nvSpPr>
          <p:spPr>
            <a:xfrm>
              <a:off x="4191000" y="3870960"/>
              <a:ext cx="518166" cy="487680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/>
            </a:p>
          </p:txBody>
        </p:sp>
      </p:grp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B453F1E-FF23-4FC0-9BC5-7585489F9753}"/>
              </a:ext>
            </a:extLst>
          </p:cNvPr>
          <p:cNvSpPr/>
          <p:nvPr/>
        </p:nvSpPr>
        <p:spPr>
          <a:xfrm>
            <a:off x="83820" y="137160"/>
            <a:ext cx="12024360" cy="874582"/>
          </a:xfrm>
          <a:custGeom>
            <a:avLst/>
            <a:gdLst>
              <a:gd name="connsiteX0" fmla="*/ 0 w 11582400"/>
              <a:gd name="connsiteY0" fmla="*/ 0 h 762000"/>
              <a:gd name="connsiteX1" fmla="*/ 11582400 w 11582400"/>
              <a:gd name="connsiteY1" fmla="*/ 0 h 762000"/>
              <a:gd name="connsiteX2" fmla="*/ 11582400 w 11582400"/>
              <a:gd name="connsiteY2" fmla="*/ 762000 h 762000"/>
              <a:gd name="connsiteX3" fmla="*/ 0 w 11582400"/>
              <a:gd name="connsiteY3" fmla="*/ 762000 h 762000"/>
              <a:gd name="connsiteX4" fmla="*/ 0 w 11582400"/>
              <a:gd name="connsiteY4" fmla="*/ 0 h 762000"/>
              <a:gd name="connsiteX0" fmla="*/ 0 w 11582400"/>
              <a:gd name="connsiteY0" fmla="*/ 0 h 762000"/>
              <a:gd name="connsiteX1" fmla="*/ 11582400 w 11582400"/>
              <a:gd name="connsiteY1" fmla="*/ 0 h 762000"/>
              <a:gd name="connsiteX2" fmla="*/ 11582400 w 11582400"/>
              <a:gd name="connsiteY2" fmla="*/ 762000 h 762000"/>
              <a:gd name="connsiteX3" fmla="*/ 838200 w 11582400"/>
              <a:gd name="connsiteY3" fmla="*/ 746760 h 762000"/>
              <a:gd name="connsiteX4" fmla="*/ 0 w 11582400"/>
              <a:gd name="connsiteY4" fmla="*/ 0 h 762000"/>
              <a:gd name="connsiteX0" fmla="*/ 0 w 12466320"/>
              <a:gd name="connsiteY0" fmla="*/ 0 h 762000"/>
              <a:gd name="connsiteX1" fmla="*/ 11582400 w 12466320"/>
              <a:gd name="connsiteY1" fmla="*/ 0 h 762000"/>
              <a:gd name="connsiteX2" fmla="*/ 12466320 w 12466320"/>
              <a:gd name="connsiteY2" fmla="*/ 762000 h 762000"/>
              <a:gd name="connsiteX3" fmla="*/ 838200 w 12466320"/>
              <a:gd name="connsiteY3" fmla="*/ 746760 h 762000"/>
              <a:gd name="connsiteX4" fmla="*/ 0 w 12466320"/>
              <a:gd name="connsiteY4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6320" h="762000">
                <a:moveTo>
                  <a:pt x="0" y="0"/>
                </a:moveTo>
                <a:lnTo>
                  <a:pt x="11582400" y="0"/>
                </a:lnTo>
                <a:lnTo>
                  <a:pt x="12466320" y="762000"/>
                </a:lnTo>
                <a:lnTo>
                  <a:pt x="838200" y="746760"/>
                </a:lnTo>
                <a:lnTo>
                  <a:pt x="0" y="0"/>
                </a:lnTo>
                <a:close/>
              </a:path>
            </a:pathLst>
          </a:custGeom>
          <a:solidFill>
            <a:srgbClr val="2443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4ED25C4B-9440-48D0-BBD5-B40810E4CBE6}"/>
              </a:ext>
            </a:extLst>
          </p:cNvPr>
          <p:cNvGrpSpPr/>
          <p:nvPr/>
        </p:nvGrpSpPr>
        <p:grpSpPr>
          <a:xfrm>
            <a:off x="83820" y="137160"/>
            <a:ext cx="1196340" cy="1158240"/>
            <a:chOff x="2654139" y="3577179"/>
            <a:chExt cx="1015906" cy="1015906"/>
          </a:xfrm>
        </p:grpSpPr>
        <p:sp>
          <p:nvSpPr>
            <p:cNvPr id="5" name="Овал 4">
              <a:extLst>
                <a:ext uri="{FF2B5EF4-FFF2-40B4-BE49-F238E27FC236}">
                  <a16:creationId xmlns="" xmlns:a16="http://schemas.microsoft.com/office/drawing/2014/main" id="{EFF7B293-A921-4FDF-8356-518D251C1168}"/>
                </a:ext>
              </a:extLst>
            </p:cNvPr>
            <p:cNvSpPr/>
            <p:nvPr/>
          </p:nvSpPr>
          <p:spPr>
            <a:xfrm>
              <a:off x="2679445" y="3647841"/>
              <a:ext cx="990600" cy="874582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Рисунок 5" descr="Одна шестеренка">
              <a:extLst>
                <a:ext uri="{FF2B5EF4-FFF2-40B4-BE49-F238E27FC236}">
                  <a16:creationId xmlns="" xmlns:a16="http://schemas.microsoft.com/office/drawing/2014/main" id="{6EFBFE54-2E59-4C4A-8132-7589B1154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54139" y="3577179"/>
              <a:ext cx="1015906" cy="1015906"/>
            </a:xfrm>
            <a:prstGeom prst="rect">
              <a:avLst/>
            </a:prstGeom>
          </p:spPr>
        </p:pic>
      </p:grp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ADF8D5F-0C59-473A-954C-4B30D1618811}"/>
              </a:ext>
            </a:extLst>
          </p:cNvPr>
          <p:cNvSpPr/>
          <p:nvPr/>
        </p:nvSpPr>
        <p:spPr>
          <a:xfrm>
            <a:off x="971343" y="193290"/>
            <a:ext cx="107767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Занятия </a:t>
            </a:r>
            <a:r>
              <a:rPr lang="ru-RU" sz="3200" b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по биологии</a:t>
            </a:r>
            <a:endParaRPr lang="ru-RU" sz="3200" dirty="0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21" y="1176799"/>
            <a:ext cx="2577791" cy="299967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21" y="4433721"/>
            <a:ext cx="3551688" cy="235079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145" y="1073607"/>
            <a:ext cx="4325705" cy="29565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9" r="7240"/>
          <a:stretch>
            <a:fillRect/>
          </a:stretch>
        </p:blipFill>
        <p:spPr bwMode="auto">
          <a:xfrm>
            <a:off x="3194398" y="1124588"/>
            <a:ext cx="4216121" cy="285463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170" y="4038295"/>
            <a:ext cx="3673475" cy="275431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47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="" xmlns:a16="http://schemas.microsoft.com/office/drawing/2014/main" id="{9AB2D001-FD1C-4CBD-A110-806FBC3A4D64}"/>
              </a:ext>
            </a:extLst>
          </p:cNvPr>
          <p:cNvGrpSpPr/>
          <p:nvPr/>
        </p:nvGrpSpPr>
        <p:grpSpPr>
          <a:xfrm>
            <a:off x="10987301" y="-27899"/>
            <a:ext cx="1204699" cy="1204699"/>
            <a:chOff x="3852931" y="3501343"/>
            <a:chExt cx="1204699" cy="1204699"/>
          </a:xfrm>
        </p:grpSpPr>
        <p:pic>
          <p:nvPicPr>
            <p:cNvPr id="8" name="Рисунок 7" descr="Одна шестеренка">
              <a:extLst>
                <a:ext uri="{FF2B5EF4-FFF2-40B4-BE49-F238E27FC236}">
                  <a16:creationId xmlns="" xmlns:a16="http://schemas.microsoft.com/office/drawing/2014/main" id="{A586BCA4-A851-43B2-8275-3D45215F6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52931" y="3501343"/>
              <a:ext cx="1204699" cy="1204699"/>
            </a:xfrm>
            <a:prstGeom prst="rect">
              <a:avLst/>
            </a:prstGeom>
          </p:spPr>
        </p:pic>
        <p:sp>
          <p:nvSpPr>
            <p:cNvPr id="9" name="Овал 8">
              <a:extLst>
                <a:ext uri="{FF2B5EF4-FFF2-40B4-BE49-F238E27FC236}">
                  <a16:creationId xmlns="" xmlns:a16="http://schemas.microsoft.com/office/drawing/2014/main" id="{C10B472D-76DE-4A89-A70E-0DD085BE5514}"/>
                </a:ext>
              </a:extLst>
            </p:cNvPr>
            <p:cNvSpPr/>
            <p:nvPr/>
          </p:nvSpPr>
          <p:spPr>
            <a:xfrm>
              <a:off x="4191000" y="3870960"/>
              <a:ext cx="518166" cy="487680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/>
            </a:p>
          </p:txBody>
        </p:sp>
      </p:grp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B453F1E-FF23-4FC0-9BC5-7585489F9753}"/>
              </a:ext>
            </a:extLst>
          </p:cNvPr>
          <p:cNvSpPr/>
          <p:nvPr/>
        </p:nvSpPr>
        <p:spPr>
          <a:xfrm>
            <a:off x="83820" y="137160"/>
            <a:ext cx="12024360" cy="874582"/>
          </a:xfrm>
          <a:custGeom>
            <a:avLst/>
            <a:gdLst>
              <a:gd name="connsiteX0" fmla="*/ 0 w 11582400"/>
              <a:gd name="connsiteY0" fmla="*/ 0 h 762000"/>
              <a:gd name="connsiteX1" fmla="*/ 11582400 w 11582400"/>
              <a:gd name="connsiteY1" fmla="*/ 0 h 762000"/>
              <a:gd name="connsiteX2" fmla="*/ 11582400 w 11582400"/>
              <a:gd name="connsiteY2" fmla="*/ 762000 h 762000"/>
              <a:gd name="connsiteX3" fmla="*/ 0 w 11582400"/>
              <a:gd name="connsiteY3" fmla="*/ 762000 h 762000"/>
              <a:gd name="connsiteX4" fmla="*/ 0 w 11582400"/>
              <a:gd name="connsiteY4" fmla="*/ 0 h 762000"/>
              <a:gd name="connsiteX0" fmla="*/ 0 w 11582400"/>
              <a:gd name="connsiteY0" fmla="*/ 0 h 762000"/>
              <a:gd name="connsiteX1" fmla="*/ 11582400 w 11582400"/>
              <a:gd name="connsiteY1" fmla="*/ 0 h 762000"/>
              <a:gd name="connsiteX2" fmla="*/ 11582400 w 11582400"/>
              <a:gd name="connsiteY2" fmla="*/ 762000 h 762000"/>
              <a:gd name="connsiteX3" fmla="*/ 838200 w 11582400"/>
              <a:gd name="connsiteY3" fmla="*/ 746760 h 762000"/>
              <a:gd name="connsiteX4" fmla="*/ 0 w 11582400"/>
              <a:gd name="connsiteY4" fmla="*/ 0 h 762000"/>
              <a:gd name="connsiteX0" fmla="*/ 0 w 12466320"/>
              <a:gd name="connsiteY0" fmla="*/ 0 h 762000"/>
              <a:gd name="connsiteX1" fmla="*/ 11582400 w 12466320"/>
              <a:gd name="connsiteY1" fmla="*/ 0 h 762000"/>
              <a:gd name="connsiteX2" fmla="*/ 12466320 w 12466320"/>
              <a:gd name="connsiteY2" fmla="*/ 762000 h 762000"/>
              <a:gd name="connsiteX3" fmla="*/ 838200 w 12466320"/>
              <a:gd name="connsiteY3" fmla="*/ 746760 h 762000"/>
              <a:gd name="connsiteX4" fmla="*/ 0 w 12466320"/>
              <a:gd name="connsiteY4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6320" h="762000">
                <a:moveTo>
                  <a:pt x="0" y="0"/>
                </a:moveTo>
                <a:lnTo>
                  <a:pt x="11582400" y="0"/>
                </a:lnTo>
                <a:lnTo>
                  <a:pt x="12466320" y="762000"/>
                </a:lnTo>
                <a:lnTo>
                  <a:pt x="838200" y="746760"/>
                </a:lnTo>
                <a:lnTo>
                  <a:pt x="0" y="0"/>
                </a:lnTo>
                <a:close/>
              </a:path>
            </a:pathLst>
          </a:custGeom>
          <a:solidFill>
            <a:srgbClr val="2443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4ED25C4B-9440-48D0-BBD5-B40810E4CBE6}"/>
              </a:ext>
            </a:extLst>
          </p:cNvPr>
          <p:cNvGrpSpPr/>
          <p:nvPr/>
        </p:nvGrpSpPr>
        <p:grpSpPr>
          <a:xfrm>
            <a:off x="83820" y="137160"/>
            <a:ext cx="1196340" cy="1158240"/>
            <a:chOff x="2654139" y="3577179"/>
            <a:chExt cx="1015906" cy="1015906"/>
          </a:xfrm>
        </p:grpSpPr>
        <p:sp>
          <p:nvSpPr>
            <p:cNvPr id="5" name="Овал 4">
              <a:extLst>
                <a:ext uri="{FF2B5EF4-FFF2-40B4-BE49-F238E27FC236}">
                  <a16:creationId xmlns="" xmlns:a16="http://schemas.microsoft.com/office/drawing/2014/main" id="{EFF7B293-A921-4FDF-8356-518D251C1168}"/>
                </a:ext>
              </a:extLst>
            </p:cNvPr>
            <p:cNvSpPr/>
            <p:nvPr/>
          </p:nvSpPr>
          <p:spPr>
            <a:xfrm>
              <a:off x="2679445" y="3647841"/>
              <a:ext cx="990600" cy="874582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Рисунок 5" descr="Одна шестеренка">
              <a:extLst>
                <a:ext uri="{FF2B5EF4-FFF2-40B4-BE49-F238E27FC236}">
                  <a16:creationId xmlns="" xmlns:a16="http://schemas.microsoft.com/office/drawing/2014/main" id="{6EFBFE54-2E59-4C4A-8132-7589B1154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54139" y="3577179"/>
              <a:ext cx="1015906" cy="1015906"/>
            </a:xfrm>
            <a:prstGeom prst="rect">
              <a:avLst/>
            </a:prstGeom>
          </p:spPr>
        </p:pic>
      </p:grp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ADF8D5F-0C59-473A-954C-4B30D1618811}"/>
              </a:ext>
            </a:extLst>
          </p:cNvPr>
          <p:cNvSpPr/>
          <p:nvPr/>
        </p:nvSpPr>
        <p:spPr>
          <a:xfrm>
            <a:off x="971343" y="193290"/>
            <a:ext cx="107767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Занятия </a:t>
            </a:r>
            <a:r>
              <a:rPr lang="ru-RU" sz="3200" b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по физике</a:t>
            </a:r>
            <a:endParaRPr lang="ru-RU" sz="3200" dirty="0"/>
          </a:p>
        </p:txBody>
      </p:sp>
      <p:sp>
        <p:nvSpPr>
          <p:cNvPr id="2" name="AutoShape 2" descr="https://shkola23vorkuta-r11.gosweb.gosuslugi.ru/netcat_files/192/3679/IMG_20221111_14293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6" descr="https://shkola23vorkuta-r11.gosweb.gosuslugi.ru/netcat_files/192/3679/IMG_20221111_142937.jpg"/>
          <p:cNvSpPr>
            <a:spLocks noChangeAspect="1" noChangeArrowheads="1"/>
          </p:cNvSpPr>
          <p:nvPr/>
        </p:nvSpPr>
        <p:spPr bwMode="auto">
          <a:xfrm>
            <a:off x="155575" y="-2697163"/>
            <a:ext cx="7505700" cy="562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266" y="4176212"/>
            <a:ext cx="4916440" cy="2296899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 descr="C:\Documents and Settings\Admin\Рабочий стол\4f86b112-7d48-4b79-add9-0_1661595378396_vie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139" y="1214838"/>
            <a:ext cx="3932694" cy="274301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Кванториум\Фото\IMG_038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000" y="1295400"/>
            <a:ext cx="3493882" cy="4658509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G:\Кванториум\Фото\IMG_038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3" y="1295400"/>
            <a:ext cx="3380438" cy="450725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05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="" xmlns:a16="http://schemas.microsoft.com/office/drawing/2014/main" id="{9AB2D001-FD1C-4CBD-A110-806FBC3A4D64}"/>
              </a:ext>
            </a:extLst>
          </p:cNvPr>
          <p:cNvGrpSpPr/>
          <p:nvPr/>
        </p:nvGrpSpPr>
        <p:grpSpPr>
          <a:xfrm>
            <a:off x="10987301" y="-27899"/>
            <a:ext cx="1204699" cy="1204699"/>
            <a:chOff x="3852931" y="3501343"/>
            <a:chExt cx="1204699" cy="1204699"/>
          </a:xfrm>
        </p:grpSpPr>
        <p:pic>
          <p:nvPicPr>
            <p:cNvPr id="8" name="Рисунок 7" descr="Одна шестеренка">
              <a:extLst>
                <a:ext uri="{FF2B5EF4-FFF2-40B4-BE49-F238E27FC236}">
                  <a16:creationId xmlns="" xmlns:a16="http://schemas.microsoft.com/office/drawing/2014/main" id="{A586BCA4-A851-43B2-8275-3D45215F6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52931" y="3501343"/>
              <a:ext cx="1204699" cy="1204699"/>
            </a:xfrm>
            <a:prstGeom prst="rect">
              <a:avLst/>
            </a:prstGeom>
          </p:spPr>
        </p:pic>
        <p:sp>
          <p:nvSpPr>
            <p:cNvPr id="9" name="Овал 8">
              <a:extLst>
                <a:ext uri="{FF2B5EF4-FFF2-40B4-BE49-F238E27FC236}">
                  <a16:creationId xmlns="" xmlns:a16="http://schemas.microsoft.com/office/drawing/2014/main" id="{C10B472D-76DE-4A89-A70E-0DD085BE5514}"/>
                </a:ext>
              </a:extLst>
            </p:cNvPr>
            <p:cNvSpPr/>
            <p:nvPr/>
          </p:nvSpPr>
          <p:spPr>
            <a:xfrm>
              <a:off x="4191000" y="3870960"/>
              <a:ext cx="518166" cy="487680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/>
            </a:p>
          </p:txBody>
        </p:sp>
      </p:grp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B453F1E-FF23-4FC0-9BC5-7585489F9753}"/>
              </a:ext>
            </a:extLst>
          </p:cNvPr>
          <p:cNvSpPr/>
          <p:nvPr/>
        </p:nvSpPr>
        <p:spPr>
          <a:xfrm>
            <a:off x="83820" y="137160"/>
            <a:ext cx="12024360" cy="874582"/>
          </a:xfrm>
          <a:custGeom>
            <a:avLst/>
            <a:gdLst>
              <a:gd name="connsiteX0" fmla="*/ 0 w 11582400"/>
              <a:gd name="connsiteY0" fmla="*/ 0 h 762000"/>
              <a:gd name="connsiteX1" fmla="*/ 11582400 w 11582400"/>
              <a:gd name="connsiteY1" fmla="*/ 0 h 762000"/>
              <a:gd name="connsiteX2" fmla="*/ 11582400 w 11582400"/>
              <a:gd name="connsiteY2" fmla="*/ 762000 h 762000"/>
              <a:gd name="connsiteX3" fmla="*/ 0 w 11582400"/>
              <a:gd name="connsiteY3" fmla="*/ 762000 h 762000"/>
              <a:gd name="connsiteX4" fmla="*/ 0 w 11582400"/>
              <a:gd name="connsiteY4" fmla="*/ 0 h 762000"/>
              <a:gd name="connsiteX0" fmla="*/ 0 w 11582400"/>
              <a:gd name="connsiteY0" fmla="*/ 0 h 762000"/>
              <a:gd name="connsiteX1" fmla="*/ 11582400 w 11582400"/>
              <a:gd name="connsiteY1" fmla="*/ 0 h 762000"/>
              <a:gd name="connsiteX2" fmla="*/ 11582400 w 11582400"/>
              <a:gd name="connsiteY2" fmla="*/ 762000 h 762000"/>
              <a:gd name="connsiteX3" fmla="*/ 838200 w 11582400"/>
              <a:gd name="connsiteY3" fmla="*/ 746760 h 762000"/>
              <a:gd name="connsiteX4" fmla="*/ 0 w 11582400"/>
              <a:gd name="connsiteY4" fmla="*/ 0 h 762000"/>
              <a:gd name="connsiteX0" fmla="*/ 0 w 12466320"/>
              <a:gd name="connsiteY0" fmla="*/ 0 h 762000"/>
              <a:gd name="connsiteX1" fmla="*/ 11582400 w 12466320"/>
              <a:gd name="connsiteY1" fmla="*/ 0 h 762000"/>
              <a:gd name="connsiteX2" fmla="*/ 12466320 w 12466320"/>
              <a:gd name="connsiteY2" fmla="*/ 762000 h 762000"/>
              <a:gd name="connsiteX3" fmla="*/ 838200 w 12466320"/>
              <a:gd name="connsiteY3" fmla="*/ 746760 h 762000"/>
              <a:gd name="connsiteX4" fmla="*/ 0 w 12466320"/>
              <a:gd name="connsiteY4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6320" h="762000">
                <a:moveTo>
                  <a:pt x="0" y="0"/>
                </a:moveTo>
                <a:lnTo>
                  <a:pt x="11582400" y="0"/>
                </a:lnTo>
                <a:lnTo>
                  <a:pt x="12466320" y="762000"/>
                </a:lnTo>
                <a:lnTo>
                  <a:pt x="838200" y="746760"/>
                </a:lnTo>
                <a:lnTo>
                  <a:pt x="0" y="0"/>
                </a:lnTo>
                <a:close/>
              </a:path>
            </a:pathLst>
          </a:custGeom>
          <a:solidFill>
            <a:srgbClr val="2443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Школьный </a:t>
            </a:r>
            <a:r>
              <a:rPr lang="ru-RU" sz="3200" dirty="0" err="1" smtClean="0"/>
              <a:t>Кванториум</a:t>
            </a:r>
            <a:endParaRPr lang="ru-RU" sz="32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ADF8D5F-0C59-473A-954C-4B30D1618811}"/>
              </a:ext>
            </a:extLst>
          </p:cNvPr>
          <p:cNvSpPr/>
          <p:nvPr/>
        </p:nvSpPr>
        <p:spPr>
          <a:xfrm>
            <a:off x="971343" y="193290"/>
            <a:ext cx="107767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dirty="0"/>
          </a:p>
        </p:txBody>
      </p:sp>
      <p:sp>
        <p:nvSpPr>
          <p:cNvPr id="2" name="AutoShape 2" descr="https://shkola23vorkuta-r11.gosweb.gosuslugi.ru/netcat_files/192/3679/IMG_20221111_14293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6" descr="https://shkola23vorkuta-r11.gosweb.gosuslugi.ru/netcat_files/192/3679/IMG_20221111_142937.jpg"/>
          <p:cNvSpPr>
            <a:spLocks noChangeAspect="1" noChangeArrowheads="1"/>
          </p:cNvSpPr>
          <p:nvPr/>
        </p:nvSpPr>
        <p:spPr bwMode="auto">
          <a:xfrm>
            <a:off x="155575" y="-2697163"/>
            <a:ext cx="7505700" cy="562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Picture 2" descr="C:\Users\Ольга\Downloads\photo1666623445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158288"/>
            <a:ext cx="3714750" cy="264318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Ольга\Downloads\IMG_20220831_1246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006" y="1153424"/>
            <a:ext cx="3709988" cy="263842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Ольга\Downloads\IMG_20220830_09263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1" b="6985"/>
          <a:stretch>
            <a:fillRect/>
          </a:stretch>
        </p:blipFill>
        <p:spPr bwMode="auto">
          <a:xfrm>
            <a:off x="6518928" y="3838575"/>
            <a:ext cx="4200525" cy="297338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Ольга\Downloads\IMG_20220830_11325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" y="3838575"/>
            <a:ext cx="3963987" cy="297338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:\Кванториум 1\Фотографии. Кванториум\Оборудование Кванториума\IMG_20220831_12323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396" y="1158288"/>
            <a:ext cx="3746659" cy="263356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7" descr="https://sun6-22.userapi.com/s/v1/ig2/VNToIVL0dozvAOOvjssX-jJT82-WmXKrIvqVrmUA6VNeps57NnuATw2PqYQ284pycx_dB3Vg3FuYyTUGy2g4iir4.jpg?size=1077x1077&amp;quality=95&amp;crop=2,0,1077,1077&amp;ava=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11" y="63626"/>
            <a:ext cx="1021649" cy="102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157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="" xmlns:a16="http://schemas.microsoft.com/office/drawing/2014/main" id="{9AB2D001-FD1C-4CBD-A110-806FBC3A4D64}"/>
              </a:ext>
            </a:extLst>
          </p:cNvPr>
          <p:cNvGrpSpPr/>
          <p:nvPr/>
        </p:nvGrpSpPr>
        <p:grpSpPr>
          <a:xfrm>
            <a:off x="10987301" y="-27899"/>
            <a:ext cx="1204699" cy="1204699"/>
            <a:chOff x="3852931" y="3501343"/>
            <a:chExt cx="1204699" cy="1204699"/>
          </a:xfrm>
        </p:grpSpPr>
        <p:pic>
          <p:nvPicPr>
            <p:cNvPr id="8" name="Рисунок 7" descr="Одна шестеренка">
              <a:extLst>
                <a:ext uri="{FF2B5EF4-FFF2-40B4-BE49-F238E27FC236}">
                  <a16:creationId xmlns="" xmlns:a16="http://schemas.microsoft.com/office/drawing/2014/main" id="{A586BCA4-A851-43B2-8275-3D45215F6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52931" y="3501343"/>
              <a:ext cx="1204699" cy="1204699"/>
            </a:xfrm>
            <a:prstGeom prst="rect">
              <a:avLst/>
            </a:prstGeom>
          </p:spPr>
        </p:pic>
        <p:sp>
          <p:nvSpPr>
            <p:cNvPr id="9" name="Овал 8">
              <a:extLst>
                <a:ext uri="{FF2B5EF4-FFF2-40B4-BE49-F238E27FC236}">
                  <a16:creationId xmlns="" xmlns:a16="http://schemas.microsoft.com/office/drawing/2014/main" id="{C10B472D-76DE-4A89-A70E-0DD085BE5514}"/>
                </a:ext>
              </a:extLst>
            </p:cNvPr>
            <p:cNvSpPr/>
            <p:nvPr/>
          </p:nvSpPr>
          <p:spPr>
            <a:xfrm>
              <a:off x="4191000" y="3870960"/>
              <a:ext cx="518166" cy="487680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/>
            </a:p>
          </p:txBody>
        </p:sp>
      </p:grp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B453F1E-FF23-4FC0-9BC5-7585489F9753}"/>
              </a:ext>
            </a:extLst>
          </p:cNvPr>
          <p:cNvSpPr/>
          <p:nvPr/>
        </p:nvSpPr>
        <p:spPr>
          <a:xfrm>
            <a:off x="83820" y="137160"/>
            <a:ext cx="12024360" cy="874582"/>
          </a:xfrm>
          <a:custGeom>
            <a:avLst/>
            <a:gdLst>
              <a:gd name="connsiteX0" fmla="*/ 0 w 11582400"/>
              <a:gd name="connsiteY0" fmla="*/ 0 h 762000"/>
              <a:gd name="connsiteX1" fmla="*/ 11582400 w 11582400"/>
              <a:gd name="connsiteY1" fmla="*/ 0 h 762000"/>
              <a:gd name="connsiteX2" fmla="*/ 11582400 w 11582400"/>
              <a:gd name="connsiteY2" fmla="*/ 762000 h 762000"/>
              <a:gd name="connsiteX3" fmla="*/ 0 w 11582400"/>
              <a:gd name="connsiteY3" fmla="*/ 762000 h 762000"/>
              <a:gd name="connsiteX4" fmla="*/ 0 w 11582400"/>
              <a:gd name="connsiteY4" fmla="*/ 0 h 762000"/>
              <a:gd name="connsiteX0" fmla="*/ 0 w 11582400"/>
              <a:gd name="connsiteY0" fmla="*/ 0 h 762000"/>
              <a:gd name="connsiteX1" fmla="*/ 11582400 w 11582400"/>
              <a:gd name="connsiteY1" fmla="*/ 0 h 762000"/>
              <a:gd name="connsiteX2" fmla="*/ 11582400 w 11582400"/>
              <a:gd name="connsiteY2" fmla="*/ 762000 h 762000"/>
              <a:gd name="connsiteX3" fmla="*/ 838200 w 11582400"/>
              <a:gd name="connsiteY3" fmla="*/ 746760 h 762000"/>
              <a:gd name="connsiteX4" fmla="*/ 0 w 11582400"/>
              <a:gd name="connsiteY4" fmla="*/ 0 h 762000"/>
              <a:gd name="connsiteX0" fmla="*/ 0 w 12466320"/>
              <a:gd name="connsiteY0" fmla="*/ 0 h 762000"/>
              <a:gd name="connsiteX1" fmla="*/ 11582400 w 12466320"/>
              <a:gd name="connsiteY1" fmla="*/ 0 h 762000"/>
              <a:gd name="connsiteX2" fmla="*/ 12466320 w 12466320"/>
              <a:gd name="connsiteY2" fmla="*/ 762000 h 762000"/>
              <a:gd name="connsiteX3" fmla="*/ 838200 w 12466320"/>
              <a:gd name="connsiteY3" fmla="*/ 746760 h 762000"/>
              <a:gd name="connsiteX4" fmla="*/ 0 w 12466320"/>
              <a:gd name="connsiteY4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6320" h="762000">
                <a:moveTo>
                  <a:pt x="0" y="0"/>
                </a:moveTo>
                <a:lnTo>
                  <a:pt x="11582400" y="0"/>
                </a:lnTo>
                <a:lnTo>
                  <a:pt x="12466320" y="762000"/>
                </a:lnTo>
                <a:lnTo>
                  <a:pt x="838200" y="746760"/>
                </a:lnTo>
                <a:lnTo>
                  <a:pt x="0" y="0"/>
                </a:lnTo>
                <a:close/>
              </a:path>
            </a:pathLst>
          </a:custGeom>
          <a:solidFill>
            <a:srgbClr val="2443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4ED25C4B-9440-48D0-BBD5-B40810E4CBE6}"/>
              </a:ext>
            </a:extLst>
          </p:cNvPr>
          <p:cNvGrpSpPr/>
          <p:nvPr/>
        </p:nvGrpSpPr>
        <p:grpSpPr>
          <a:xfrm>
            <a:off x="83820" y="137160"/>
            <a:ext cx="1196340" cy="1158240"/>
            <a:chOff x="2654139" y="3577179"/>
            <a:chExt cx="1015906" cy="1015906"/>
          </a:xfrm>
        </p:grpSpPr>
        <p:sp>
          <p:nvSpPr>
            <p:cNvPr id="5" name="Овал 4">
              <a:extLst>
                <a:ext uri="{FF2B5EF4-FFF2-40B4-BE49-F238E27FC236}">
                  <a16:creationId xmlns="" xmlns:a16="http://schemas.microsoft.com/office/drawing/2014/main" id="{EFF7B293-A921-4FDF-8356-518D251C1168}"/>
                </a:ext>
              </a:extLst>
            </p:cNvPr>
            <p:cNvSpPr/>
            <p:nvPr/>
          </p:nvSpPr>
          <p:spPr>
            <a:xfrm>
              <a:off x="2679445" y="3647841"/>
              <a:ext cx="990600" cy="874582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Рисунок 5" descr="Одна шестеренка">
              <a:extLst>
                <a:ext uri="{FF2B5EF4-FFF2-40B4-BE49-F238E27FC236}">
                  <a16:creationId xmlns="" xmlns:a16="http://schemas.microsoft.com/office/drawing/2014/main" id="{6EFBFE54-2E59-4C4A-8132-7589B1154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54139" y="3577179"/>
              <a:ext cx="1015906" cy="1015906"/>
            </a:xfrm>
            <a:prstGeom prst="rect">
              <a:avLst/>
            </a:prstGeom>
          </p:spPr>
        </p:pic>
      </p:grpSp>
      <p:sp>
        <p:nvSpPr>
          <p:cNvPr id="2" name="AutoShape 2" descr="https://shkola23vorkuta-r11.gosweb.gosuslugi.ru/netcat_files/192/3679/IMG_20221111_14293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6" descr="https://shkola23vorkuta-r11.gosweb.gosuslugi.ru/netcat_files/192/3679/IMG_20221111_142937.jpg"/>
          <p:cNvSpPr>
            <a:spLocks noChangeAspect="1" noChangeArrowheads="1"/>
          </p:cNvSpPr>
          <p:nvPr/>
        </p:nvSpPr>
        <p:spPr bwMode="auto">
          <a:xfrm>
            <a:off x="155575" y="-2697163"/>
            <a:ext cx="7505700" cy="562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56FD3C0-D3B8-425B-B97C-A632138C6F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00"/>
          <a:stretch/>
        </p:blipFill>
        <p:spPr>
          <a:xfrm>
            <a:off x="460375" y="1551228"/>
            <a:ext cx="4883265" cy="4453786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5" name="Picture 4" descr="https://shkola23vorkuta-r11.gosweb.gosuslugi.ru/netcat_files/multifile/187/131/IMG_791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0"/>
          <a:stretch/>
        </p:blipFill>
        <p:spPr bwMode="auto">
          <a:xfrm>
            <a:off x="6810682" y="3947610"/>
            <a:ext cx="4514688" cy="281864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1A799DFA-8802-478A-84B9-D22454357A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29316" r="17966" b="9024"/>
          <a:stretch/>
        </p:blipFill>
        <p:spPr>
          <a:xfrm>
            <a:off x="5768990" y="1032177"/>
            <a:ext cx="4724242" cy="2745944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56000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="" xmlns:a16="http://schemas.microsoft.com/office/drawing/2014/main" id="{9AB2D001-FD1C-4CBD-A110-806FBC3A4D64}"/>
              </a:ext>
            </a:extLst>
          </p:cNvPr>
          <p:cNvGrpSpPr/>
          <p:nvPr/>
        </p:nvGrpSpPr>
        <p:grpSpPr>
          <a:xfrm>
            <a:off x="10987301" y="-27899"/>
            <a:ext cx="1204699" cy="1204699"/>
            <a:chOff x="3852931" y="3501343"/>
            <a:chExt cx="1204699" cy="1204699"/>
          </a:xfrm>
        </p:grpSpPr>
        <p:pic>
          <p:nvPicPr>
            <p:cNvPr id="8" name="Рисунок 7" descr="Одна шестеренка">
              <a:extLst>
                <a:ext uri="{FF2B5EF4-FFF2-40B4-BE49-F238E27FC236}">
                  <a16:creationId xmlns="" xmlns:a16="http://schemas.microsoft.com/office/drawing/2014/main" id="{A586BCA4-A851-43B2-8275-3D45215F6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52931" y="3501343"/>
              <a:ext cx="1204699" cy="1204699"/>
            </a:xfrm>
            <a:prstGeom prst="rect">
              <a:avLst/>
            </a:prstGeom>
          </p:spPr>
        </p:pic>
        <p:sp>
          <p:nvSpPr>
            <p:cNvPr id="9" name="Овал 8">
              <a:extLst>
                <a:ext uri="{FF2B5EF4-FFF2-40B4-BE49-F238E27FC236}">
                  <a16:creationId xmlns="" xmlns:a16="http://schemas.microsoft.com/office/drawing/2014/main" id="{C10B472D-76DE-4A89-A70E-0DD085BE5514}"/>
                </a:ext>
              </a:extLst>
            </p:cNvPr>
            <p:cNvSpPr/>
            <p:nvPr/>
          </p:nvSpPr>
          <p:spPr>
            <a:xfrm>
              <a:off x="4191000" y="3870960"/>
              <a:ext cx="518166" cy="487680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/>
            </a:p>
          </p:txBody>
        </p:sp>
      </p:grp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B453F1E-FF23-4FC0-9BC5-7585489F9753}"/>
              </a:ext>
            </a:extLst>
          </p:cNvPr>
          <p:cNvSpPr/>
          <p:nvPr/>
        </p:nvSpPr>
        <p:spPr>
          <a:xfrm>
            <a:off x="83820" y="137160"/>
            <a:ext cx="12024360" cy="874582"/>
          </a:xfrm>
          <a:custGeom>
            <a:avLst/>
            <a:gdLst>
              <a:gd name="connsiteX0" fmla="*/ 0 w 11582400"/>
              <a:gd name="connsiteY0" fmla="*/ 0 h 762000"/>
              <a:gd name="connsiteX1" fmla="*/ 11582400 w 11582400"/>
              <a:gd name="connsiteY1" fmla="*/ 0 h 762000"/>
              <a:gd name="connsiteX2" fmla="*/ 11582400 w 11582400"/>
              <a:gd name="connsiteY2" fmla="*/ 762000 h 762000"/>
              <a:gd name="connsiteX3" fmla="*/ 0 w 11582400"/>
              <a:gd name="connsiteY3" fmla="*/ 762000 h 762000"/>
              <a:gd name="connsiteX4" fmla="*/ 0 w 11582400"/>
              <a:gd name="connsiteY4" fmla="*/ 0 h 762000"/>
              <a:gd name="connsiteX0" fmla="*/ 0 w 11582400"/>
              <a:gd name="connsiteY0" fmla="*/ 0 h 762000"/>
              <a:gd name="connsiteX1" fmla="*/ 11582400 w 11582400"/>
              <a:gd name="connsiteY1" fmla="*/ 0 h 762000"/>
              <a:gd name="connsiteX2" fmla="*/ 11582400 w 11582400"/>
              <a:gd name="connsiteY2" fmla="*/ 762000 h 762000"/>
              <a:gd name="connsiteX3" fmla="*/ 838200 w 11582400"/>
              <a:gd name="connsiteY3" fmla="*/ 746760 h 762000"/>
              <a:gd name="connsiteX4" fmla="*/ 0 w 11582400"/>
              <a:gd name="connsiteY4" fmla="*/ 0 h 762000"/>
              <a:gd name="connsiteX0" fmla="*/ 0 w 12466320"/>
              <a:gd name="connsiteY0" fmla="*/ 0 h 762000"/>
              <a:gd name="connsiteX1" fmla="*/ 11582400 w 12466320"/>
              <a:gd name="connsiteY1" fmla="*/ 0 h 762000"/>
              <a:gd name="connsiteX2" fmla="*/ 12466320 w 12466320"/>
              <a:gd name="connsiteY2" fmla="*/ 762000 h 762000"/>
              <a:gd name="connsiteX3" fmla="*/ 838200 w 12466320"/>
              <a:gd name="connsiteY3" fmla="*/ 746760 h 762000"/>
              <a:gd name="connsiteX4" fmla="*/ 0 w 12466320"/>
              <a:gd name="connsiteY4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6320" h="762000">
                <a:moveTo>
                  <a:pt x="0" y="0"/>
                </a:moveTo>
                <a:lnTo>
                  <a:pt x="11582400" y="0"/>
                </a:lnTo>
                <a:lnTo>
                  <a:pt x="12466320" y="762000"/>
                </a:lnTo>
                <a:lnTo>
                  <a:pt x="838200" y="746760"/>
                </a:lnTo>
                <a:lnTo>
                  <a:pt x="0" y="0"/>
                </a:lnTo>
                <a:close/>
              </a:path>
            </a:pathLst>
          </a:custGeom>
          <a:solidFill>
            <a:srgbClr val="2443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4ED25C4B-9440-48D0-BBD5-B40810E4CBE6}"/>
              </a:ext>
            </a:extLst>
          </p:cNvPr>
          <p:cNvGrpSpPr/>
          <p:nvPr/>
        </p:nvGrpSpPr>
        <p:grpSpPr>
          <a:xfrm>
            <a:off x="83820" y="137160"/>
            <a:ext cx="1196340" cy="1158240"/>
            <a:chOff x="2654139" y="3577179"/>
            <a:chExt cx="1015906" cy="1015906"/>
          </a:xfrm>
        </p:grpSpPr>
        <p:sp>
          <p:nvSpPr>
            <p:cNvPr id="5" name="Овал 4">
              <a:extLst>
                <a:ext uri="{FF2B5EF4-FFF2-40B4-BE49-F238E27FC236}">
                  <a16:creationId xmlns="" xmlns:a16="http://schemas.microsoft.com/office/drawing/2014/main" id="{EFF7B293-A921-4FDF-8356-518D251C1168}"/>
                </a:ext>
              </a:extLst>
            </p:cNvPr>
            <p:cNvSpPr/>
            <p:nvPr/>
          </p:nvSpPr>
          <p:spPr>
            <a:xfrm>
              <a:off x="2679445" y="3647841"/>
              <a:ext cx="990600" cy="874582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Рисунок 5" descr="Одна шестеренка">
              <a:extLst>
                <a:ext uri="{FF2B5EF4-FFF2-40B4-BE49-F238E27FC236}">
                  <a16:creationId xmlns="" xmlns:a16="http://schemas.microsoft.com/office/drawing/2014/main" id="{6EFBFE54-2E59-4C4A-8132-7589B1154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54139" y="3577179"/>
              <a:ext cx="1015906" cy="1015906"/>
            </a:xfrm>
            <a:prstGeom prst="rect">
              <a:avLst/>
            </a:prstGeom>
          </p:spPr>
        </p:pic>
      </p:grpSp>
      <p:sp>
        <p:nvSpPr>
          <p:cNvPr id="2" name="AutoShape 2" descr="https://shkola23vorkuta-r11.gosweb.gosuslugi.ru/netcat_files/192/3679/IMG_20221111_14293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6" descr="https://shkola23vorkuta-r11.gosweb.gosuslugi.ru/netcat_files/192/3679/IMG_20221111_142937.jpg"/>
          <p:cNvSpPr>
            <a:spLocks noChangeAspect="1" noChangeArrowheads="1"/>
          </p:cNvSpPr>
          <p:nvPr/>
        </p:nvSpPr>
        <p:spPr bwMode="auto">
          <a:xfrm>
            <a:off x="155575" y="-2697163"/>
            <a:ext cx="7505700" cy="562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Объект 16">
            <a:extLst>
              <a:ext uri="{FF2B5EF4-FFF2-40B4-BE49-F238E27FC236}">
                <a16:creationId xmlns:a16="http://schemas.microsoft.com/office/drawing/2014/main" xmlns="" id="{1F37CBC0-A6FE-410F-9F55-0CC75DB898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264" y="1011742"/>
            <a:ext cx="5018563" cy="3185823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945" y="4348601"/>
            <a:ext cx="3960235" cy="234469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G:\Кванториум\Фото\IMG_038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" y="1011742"/>
            <a:ext cx="4833719" cy="320057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Экскурсия в детский технопарк  «Кванториум»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5" r="15793"/>
          <a:stretch/>
        </p:blipFill>
        <p:spPr bwMode="auto">
          <a:xfrm>
            <a:off x="4535401" y="4348602"/>
            <a:ext cx="3797726" cy="219366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9156C704-9FE0-4304-A15E-F8ACFCB0E2A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3" t="22348" r="11020" b="16409"/>
          <a:stretch/>
        </p:blipFill>
        <p:spPr>
          <a:xfrm>
            <a:off x="61071" y="4348601"/>
            <a:ext cx="4537851" cy="2509395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48962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2150</TotalTime>
  <Words>168</Words>
  <Application>Microsoft Office PowerPoint</Application>
  <PresentationFormat>Произвольный</PresentationFormat>
  <Paragraphs>29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днс</dc:creator>
  <cp:lastModifiedBy>Admin</cp:lastModifiedBy>
  <cp:revision>85</cp:revision>
  <dcterms:created xsi:type="dcterms:W3CDTF">2022-01-25T20:46:18Z</dcterms:created>
  <dcterms:modified xsi:type="dcterms:W3CDTF">2024-02-25T08:28:41Z</dcterms:modified>
</cp:coreProperties>
</file>